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97" r:id="rId4"/>
    <p:sldId id="305" r:id="rId5"/>
    <p:sldId id="321" r:id="rId6"/>
    <p:sldId id="306" r:id="rId7"/>
    <p:sldId id="307" r:id="rId8"/>
    <p:sldId id="308" r:id="rId9"/>
    <p:sldId id="309" r:id="rId10"/>
    <p:sldId id="310" r:id="rId11"/>
    <p:sldId id="322" r:id="rId12"/>
    <p:sldId id="316" r:id="rId13"/>
  </p:sldIdLst>
  <p:sldSz cx="12192000" cy="6858000"/>
  <p:notesSz cx="7104063" cy="10234613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66708-9DC8-496F-BC69-5ED86D757FD6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E882-252E-4B18-B851-34198A1E8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84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91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48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7210" y="529589"/>
            <a:ext cx="11118850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991735" y="1957070"/>
            <a:ext cx="2208530" cy="819150"/>
            <a:chOff x="8190" y="3147"/>
            <a:chExt cx="3478" cy="129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190" y="3147"/>
              <a:ext cx="347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8190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1666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flipV="1">
            <a:off x="4989830" y="3958590"/>
            <a:ext cx="2208530" cy="819150"/>
            <a:chOff x="8190" y="3147"/>
            <a:chExt cx="3478" cy="129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8190" y="3147"/>
              <a:ext cx="347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8190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11666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2015005" y="2276888"/>
            <a:ext cx="8822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/>
              <a:t>ORGANIZATION AS NETWORK OF RELATIONS AND CONFLICTS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860415" y="4025265"/>
            <a:ext cx="472440" cy="472440"/>
          </a:xfrm>
          <a:custGeom>
            <a:avLst/>
            <a:gdLst>
              <a:gd name="connsiteX0" fmla="*/ 395923 w 791846"/>
              <a:gd name="connsiteY0" fmla="*/ 0 h 791846"/>
              <a:gd name="connsiteX1" fmla="*/ 791846 w 791846"/>
              <a:gd name="connsiteY1" fmla="*/ 395923 h 791846"/>
              <a:gd name="connsiteX2" fmla="*/ 395923 w 791846"/>
              <a:gd name="connsiteY2" fmla="*/ 791846 h 791846"/>
              <a:gd name="connsiteX3" fmla="*/ 0 w 791846"/>
              <a:gd name="connsiteY3" fmla="*/ 395923 h 791846"/>
              <a:gd name="connsiteX4" fmla="*/ 395923 w 791846"/>
              <a:gd name="connsiteY4" fmla="*/ 0 h 791846"/>
              <a:gd name="connsiteX5" fmla="*/ 240348 w 791846"/>
              <a:gd name="connsiteY5" fmla="*/ 150178 h 791846"/>
              <a:gd name="connsiteX6" fmla="*/ 240348 w 791846"/>
              <a:gd name="connsiteY6" fmla="*/ 641668 h 791846"/>
              <a:gd name="connsiteX7" fmla="*/ 663893 w 791846"/>
              <a:gd name="connsiteY7" fmla="*/ 395923 h 791846"/>
              <a:gd name="connsiteX8" fmla="*/ 240348 w 791846"/>
              <a:gd name="connsiteY8" fmla="*/ 150178 h 7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846" h="791846">
                <a:moveTo>
                  <a:pt x="395923" y="0"/>
                </a:moveTo>
                <a:cubicBezTo>
                  <a:pt x="614585" y="0"/>
                  <a:pt x="791846" y="177261"/>
                  <a:pt x="791846" y="395923"/>
                </a:cubicBezTo>
                <a:cubicBezTo>
                  <a:pt x="791846" y="614585"/>
                  <a:pt x="614585" y="791846"/>
                  <a:pt x="395923" y="791846"/>
                </a:cubicBezTo>
                <a:cubicBezTo>
                  <a:pt x="177261" y="791846"/>
                  <a:pt x="0" y="614585"/>
                  <a:pt x="0" y="395923"/>
                </a:cubicBezTo>
                <a:cubicBezTo>
                  <a:pt x="0" y="177261"/>
                  <a:pt x="177261" y="0"/>
                  <a:pt x="395923" y="0"/>
                </a:cubicBezTo>
                <a:close/>
                <a:moveTo>
                  <a:pt x="240348" y="150178"/>
                </a:moveTo>
                <a:lnTo>
                  <a:pt x="240348" y="641668"/>
                </a:lnTo>
                <a:lnTo>
                  <a:pt x="663893" y="395923"/>
                </a:lnTo>
                <a:lnTo>
                  <a:pt x="240348" y="150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10560" y="5514975"/>
            <a:ext cx="577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Helen </a:t>
            </a:r>
            <a:r>
              <a:rPr lang="en-US" altLang="zh-TW" sz="2000" dirty="0" err="1"/>
              <a:t>Peng</a:t>
            </a:r>
            <a:endParaRPr lang="zh-TW" altLang="en-US" sz="2000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767070" y="2364105"/>
            <a:ext cx="659130" cy="508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9" grpId="1"/>
      <p:bldP spid="22" grpId="0" animBg="1"/>
      <p:bldP spid="22" grpId="1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AFC4ADE0-0B6E-4E58-A667-D93F689AC842}"/>
              </a:ext>
            </a:extLst>
          </p:cNvPr>
          <p:cNvSpPr>
            <a:spLocks noGrp="1"/>
          </p:cNvSpPr>
          <p:nvPr/>
        </p:nvSpPr>
        <p:spPr>
          <a:xfrm>
            <a:off x="1255492" y="212149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Conditions for Competition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36B3D3AE-477E-4C4A-91C2-C847571C7E2D}"/>
              </a:ext>
            </a:extLst>
          </p:cNvPr>
          <p:cNvSpPr>
            <a:spLocks noGrp="1"/>
          </p:cNvSpPr>
          <p:nvPr/>
        </p:nvSpPr>
        <p:spPr>
          <a:xfrm>
            <a:off x="1006839" y="1025062"/>
            <a:ext cx="10178322" cy="4807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TW" sz="2800" dirty="0"/>
              <a:t>Perhaps the most important condition for competition is the goals of the group which may drive them to compete for the same resources.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/>
              <a:t>There is a realization on the part of the group that the other groups have equal power and an equal degree of maneuverability to get the same resources.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/>
              <a:t>Competition takes place if groups feel that they have a chance to get what they want.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86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id="{6B14E14D-7047-4EA9-8EDD-983D1078D11C}"/>
              </a:ext>
            </a:extLst>
          </p:cNvPr>
          <p:cNvSpPr>
            <a:spLocks noGrp="1"/>
          </p:cNvSpPr>
          <p:nvPr/>
        </p:nvSpPr>
        <p:spPr>
          <a:xfrm>
            <a:off x="1199345" y="255409"/>
            <a:ext cx="10178322" cy="689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Conditions for conflict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E5B5FC77-7817-4D1D-92FD-36910F2D5476}"/>
              </a:ext>
            </a:extLst>
          </p:cNvPr>
          <p:cNvSpPr>
            <a:spLocks noGrp="1"/>
          </p:cNvSpPr>
          <p:nvPr/>
        </p:nvSpPr>
        <p:spPr>
          <a:xfrm>
            <a:off x="1006839" y="1246239"/>
            <a:ext cx="10178322" cy="49751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altLang="zh-TW" sz="2800" dirty="0"/>
              <a:t>In conflict situations, the atmosphere is emotionally charged.</a:t>
            </a:r>
          </a:p>
          <a:p>
            <a:pPr marL="514350" indent="-514350">
              <a:buAutoNum type="arabicPeriod"/>
            </a:pPr>
            <a:r>
              <a:rPr lang="en-US" altLang="zh-TW" sz="2800" dirty="0"/>
              <a:t>As a result of an emotionally-charged atmosphere, the communication channels are blocked, and any movement leading to compromise or cooperation is rejected.</a:t>
            </a:r>
          </a:p>
          <a:p>
            <a:pPr marL="514350" indent="-514350">
              <a:buAutoNum type="arabicPeriod"/>
            </a:pPr>
            <a:r>
              <a:rPr lang="en-US" altLang="zh-TW" sz="2800" dirty="0"/>
              <a:t>Conflict may also arise because of misperceptions, narrow interests, parochial feelings, and selfish motives.</a:t>
            </a:r>
          </a:p>
          <a:p>
            <a:pPr marL="0" indent="0">
              <a:buNone/>
            </a:pPr>
            <a:r>
              <a:rPr lang="en-US" altLang="zh-TW" sz="2800" dirty="0"/>
              <a:t>**Although cooperation, competition, and conflict are three independent forms of inter-group behavior, they seem to be at different points on a scale of inter-group relationships….finding a way out only through cooperative efforts.. inter-group cooperation.</a:t>
            </a: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20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640330" y="3119120"/>
            <a:ext cx="6908165" cy="4059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Picture 8" descr="ç¸éåç">
            <a:extLst>
              <a:ext uri="{FF2B5EF4-FFF2-40B4-BE49-F238E27FC236}">
                <a16:creationId xmlns:a16="http://schemas.microsoft.com/office/drawing/2014/main" id="{DE45066B-C21E-47B3-A0AE-3F5B6F81B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30" y="1065589"/>
            <a:ext cx="4934898" cy="45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ãconflictãçåçæå°çµæ">
            <a:extLst>
              <a:ext uri="{FF2B5EF4-FFF2-40B4-BE49-F238E27FC236}">
                <a16:creationId xmlns:a16="http://schemas.microsoft.com/office/drawing/2014/main" id="{B83EB5FF-4032-4B7B-9346-00BD35AD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82" y="1161724"/>
            <a:ext cx="4934898" cy="41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23376" y="27129"/>
            <a:ext cx="4158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/>
              <a:t>Contents</a:t>
            </a:r>
            <a:endParaRPr lang="en-US" altLang="zh-CN" sz="6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>
            <a:off x="1115306" y="1135125"/>
            <a:ext cx="474345" cy="399415"/>
            <a:chOff x="6350" y="1588"/>
            <a:chExt cx="1403350" cy="1182687"/>
          </a:xfrm>
          <a:solidFill>
            <a:schemeClr val="accent6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498475" y="1588"/>
              <a:ext cx="627063" cy="625475"/>
            </a:xfrm>
            <a:custGeom>
              <a:avLst/>
              <a:gdLst>
                <a:gd name="T0" fmla="*/ 163 w 166"/>
                <a:gd name="T1" fmla="*/ 30 h 165"/>
                <a:gd name="T2" fmla="*/ 134 w 166"/>
                <a:gd name="T3" fmla="*/ 1 h 165"/>
                <a:gd name="T4" fmla="*/ 127 w 166"/>
                <a:gd name="T5" fmla="*/ 0 h 165"/>
                <a:gd name="T6" fmla="*/ 99 w 166"/>
                <a:gd name="T7" fmla="*/ 0 h 165"/>
                <a:gd name="T8" fmla="*/ 94 w 166"/>
                <a:gd name="T9" fmla="*/ 2 h 165"/>
                <a:gd name="T10" fmla="*/ 3 w 166"/>
                <a:gd name="T11" fmla="*/ 93 h 165"/>
                <a:gd name="T12" fmla="*/ 3 w 166"/>
                <a:gd name="T13" fmla="*/ 105 h 165"/>
                <a:gd name="T14" fmla="*/ 9 w 166"/>
                <a:gd name="T15" fmla="*/ 107 h 165"/>
                <a:gd name="T16" fmla="*/ 15 w 166"/>
                <a:gd name="T17" fmla="*/ 104 h 165"/>
                <a:gd name="T18" fmla="*/ 104 w 166"/>
                <a:gd name="T19" fmla="*/ 15 h 165"/>
                <a:gd name="T20" fmla="*/ 125 w 166"/>
                <a:gd name="T21" fmla="*/ 15 h 165"/>
                <a:gd name="T22" fmla="*/ 126 w 166"/>
                <a:gd name="T23" fmla="*/ 16 h 165"/>
                <a:gd name="T24" fmla="*/ 125 w 166"/>
                <a:gd name="T25" fmla="*/ 17 h 165"/>
                <a:gd name="T26" fmla="*/ 25 w 166"/>
                <a:gd name="T27" fmla="*/ 117 h 165"/>
                <a:gd name="T28" fmla="*/ 25 w 166"/>
                <a:gd name="T29" fmla="*/ 123 h 165"/>
                <a:gd name="T30" fmla="*/ 29 w 166"/>
                <a:gd name="T31" fmla="*/ 124 h 165"/>
                <a:gd name="T32" fmla="*/ 32 w 166"/>
                <a:gd name="T33" fmla="*/ 123 h 165"/>
                <a:gd name="T34" fmla="*/ 131 w 166"/>
                <a:gd name="T35" fmla="*/ 23 h 165"/>
                <a:gd name="T36" fmla="*/ 132 w 166"/>
                <a:gd name="T37" fmla="*/ 23 h 165"/>
                <a:gd name="T38" fmla="*/ 143 w 166"/>
                <a:gd name="T39" fmla="*/ 34 h 165"/>
                <a:gd name="T40" fmla="*/ 142 w 166"/>
                <a:gd name="T41" fmla="*/ 34 h 165"/>
                <a:gd name="T42" fmla="*/ 42 w 166"/>
                <a:gd name="T43" fmla="*/ 134 h 165"/>
                <a:gd name="T44" fmla="*/ 42 w 166"/>
                <a:gd name="T45" fmla="*/ 140 h 165"/>
                <a:gd name="T46" fmla="*/ 45 w 166"/>
                <a:gd name="T47" fmla="*/ 141 h 165"/>
                <a:gd name="T48" fmla="*/ 49 w 166"/>
                <a:gd name="T49" fmla="*/ 140 h 165"/>
                <a:gd name="T50" fmla="*/ 148 w 166"/>
                <a:gd name="T51" fmla="*/ 40 h 165"/>
                <a:gd name="T52" fmla="*/ 149 w 166"/>
                <a:gd name="T53" fmla="*/ 40 h 165"/>
                <a:gd name="T54" fmla="*/ 151 w 166"/>
                <a:gd name="T55" fmla="*/ 41 h 165"/>
                <a:gd name="T56" fmla="*/ 151 w 166"/>
                <a:gd name="T57" fmla="*/ 61 h 165"/>
                <a:gd name="T58" fmla="*/ 61 w 166"/>
                <a:gd name="T59" fmla="*/ 150 h 165"/>
                <a:gd name="T60" fmla="*/ 61 w 166"/>
                <a:gd name="T61" fmla="*/ 162 h 165"/>
                <a:gd name="T62" fmla="*/ 67 w 166"/>
                <a:gd name="T63" fmla="*/ 165 h 165"/>
                <a:gd name="T64" fmla="*/ 73 w 166"/>
                <a:gd name="T65" fmla="*/ 162 h 165"/>
                <a:gd name="T66" fmla="*/ 164 w 166"/>
                <a:gd name="T67" fmla="*/ 71 h 165"/>
                <a:gd name="T68" fmla="*/ 164 w 166"/>
                <a:gd name="T69" fmla="*/ 71 h 165"/>
                <a:gd name="T70" fmla="*/ 166 w 166"/>
                <a:gd name="T71" fmla="*/ 65 h 165"/>
                <a:gd name="T72" fmla="*/ 166 w 166"/>
                <a:gd name="T73" fmla="*/ 37 h 165"/>
                <a:gd name="T74" fmla="*/ 163 w 166"/>
                <a:gd name="T75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5">
                  <a:moveTo>
                    <a:pt x="163" y="30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133" y="0"/>
                    <a:pt x="130" y="0"/>
                    <a:pt x="1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96"/>
                    <a:pt x="0" y="101"/>
                    <a:pt x="3" y="105"/>
                  </a:cubicBezTo>
                  <a:cubicBezTo>
                    <a:pt x="5" y="106"/>
                    <a:pt x="7" y="107"/>
                    <a:pt x="9" y="107"/>
                  </a:cubicBezTo>
                  <a:cubicBezTo>
                    <a:pt x="11" y="107"/>
                    <a:pt x="14" y="106"/>
                    <a:pt x="15" y="104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4" y="118"/>
                    <a:pt x="24" y="121"/>
                    <a:pt x="25" y="123"/>
                  </a:cubicBezTo>
                  <a:cubicBezTo>
                    <a:pt x="26" y="124"/>
                    <a:pt x="27" y="124"/>
                    <a:pt x="29" y="124"/>
                  </a:cubicBezTo>
                  <a:cubicBezTo>
                    <a:pt x="30" y="124"/>
                    <a:pt x="31" y="124"/>
                    <a:pt x="32" y="1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2" y="23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1" y="135"/>
                    <a:pt x="41" y="138"/>
                    <a:pt x="42" y="140"/>
                  </a:cubicBezTo>
                  <a:cubicBezTo>
                    <a:pt x="43" y="141"/>
                    <a:pt x="44" y="141"/>
                    <a:pt x="45" y="141"/>
                  </a:cubicBezTo>
                  <a:cubicBezTo>
                    <a:pt x="47" y="141"/>
                    <a:pt x="48" y="141"/>
                    <a:pt x="49" y="1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9" y="40"/>
                    <a:pt x="149" y="40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58" y="153"/>
                    <a:pt x="58" y="159"/>
                    <a:pt x="61" y="162"/>
                  </a:cubicBezTo>
                  <a:cubicBezTo>
                    <a:pt x="63" y="164"/>
                    <a:pt x="65" y="165"/>
                    <a:pt x="67" y="165"/>
                  </a:cubicBezTo>
                  <a:cubicBezTo>
                    <a:pt x="69" y="165"/>
                    <a:pt x="71" y="164"/>
                    <a:pt x="73" y="162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6" y="69"/>
                    <a:pt x="166" y="67"/>
                    <a:pt x="166" y="65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6" y="34"/>
                    <a:pt x="165" y="32"/>
                    <a:pt x="16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6350" y="214313"/>
              <a:ext cx="1403350" cy="969962"/>
            </a:xfrm>
            <a:custGeom>
              <a:avLst/>
              <a:gdLst>
                <a:gd name="T0" fmla="*/ 346 w 371"/>
                <a:gd name="T1" fmla="*/ 209 h 256"/>
                <a:gd name="T2" fmla="*/ 346 w 371"/>
                <a:gd name="T3" fmla="*/ 25 h 256"/>
                <a:gd name="T4" fmla="*/ 321 w 371"/>
                <a:gd name="T5" fmla="*/ 0 h 256"/>
                <a:gd name="T6" fmla="*/ 309 w 371"/>
                <a:gd name="T7" fmla="*/ 0 h 256"/>
                <a:gd name="T8" fmla="*/ 309 w 371"/>
                <a:gd name="T9" fmla="*/ 9 h 256"/>
                <a:gd name="T10" fmla="*/ 309 w 371"/>
                <a:gd name="T11" fmla="*/ 12 h 256"/>
                <a:gd name="T12" fmla="*/ 321 w 371"/>
                <a:gd name="T13" fmla="*/ 12 h 256"/>
                <a:gd name="T14" fmla="*/ 334 w 371"/>
                <a:gd name="T15" fmla="*/ 25 h 256"/>
                <a:gd name="T16" fmla="*/ 334 w 371"/>
                <a:gd name="T17" fmla="*/ 209 h 256"/>
                <a:gd name="T18" fmla="*/ 231 w 371"/>
                <a:gd name="T19" fmla="*/ 209 h 256"/>
                <a:gd name="T20" fmla="*/ 231 w 371"/>
                <a:gd name="T21" fmla="*/ 212 h 256"/>
                <a:gd name="T22" fmla="*/ 218 w 371"/>
                <a:gd name="T23" fmla="*/ 225 h 256"/>
                <a:gd name="T24" fmla="*/ 150 w 371"/>
                <a:gd name="T25" fmla="*/ 225 h 256"/>
                <a:gd name="T26" fmla="*/ 137 w 371"/>
                <a:gd name="T27" fmla="*/ 212 h 256"/>
                <a:gd name="T28" fmla="*/ 137 w 371"/>
                <a:gd name="T29" fmla="*/ 209 h 256"/>
                <a:gd name="T30" fmla="*/ 40 w 371"/>
                <a:gd name="T31" fmla="*/ 209 h 256"/>
                <a:gd name="T32" fmla="*/ 40 w 371"/>
                <a:gd name="T33" fmla="*/ 25 h 256"/>
                <a:gd name="T34" fmla="*/ 53 w 371"/>
                <a:gd name="T35" fmla="*/ 12 h 256"/>
                <a:gd name="T36" fmla="*/ 140 w 371"/>
                <a:gd name="T37" fmla="*/ 12 h 256"/>
                <a:gd name="T38" fmla="*/ 152 w 371"/>
                <a:gd name="T39" fmla="*/ 0 h 256"/>
                <a:gd name="T40" fmla="*/ 53 w 371"/>
                <a:gd name="T41" fmla="*/ 0 h 256"/>
                <a:gd name="T42" fmla="*/ 28 w 371"/>
                <a:gd name="T43" fmla="*/ 25 h 256"/>
                <a:gd name="T44" fmla="*/ 28 w 371"/>
                <a:gd name="T45" fmla="*/ 209 h 256"/>
                <a:gd name="T46" fmla="*/ 0 w 371"/>
                <a:gd name="T47" fmla="*/ 209 h 256"/>
                <a:gd name="T48" fmla="*/ 0 w 371"/>
                <a:gd name="T49" fmla="*/ 231 h 256"/>
                <a:gd name="T50" fmla="*/ 25 w 371"/>
                <a:gd name="T51" fmla="*/ 256 h 256"/>
                <a:gd name="T52" fmla="*/ 346 w 371"/>
                <a:gd name="T53" fmla="*/ 256 h 256"/>
                <a:gd name="T54" fmla="*/ 371 w 371"/>
                <a:gd name="T55" fmla="*/ 231 h 256"/>
                <a:gd name="T56" fmla="*/ 371 w 371"/>
                <a:gd name="T57" fmla="*/ 209 h 256"/>
                <a:gd name="T58" fmla="*/ 346 w 371"/>
                <a:gd name="T59" fmla="*/ 20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256">
                  <a:moveTo>
                    <a:pt x="346" y="209"/>
                  </a:moveTo>
                  <a:cubicBezTo>
                    <a:pt x="346" y="25"/>
                    <a:pt x="346" y="25"/>
                    <a:pt x="346" y="25"/>
                  </a:cubicBezTo>
                  <a:cubicBezTo>
                    <a:pt x="346" y="11"/>
                    <a:pt x="335" y="0"/>
                    <a:pt x="321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10"/>
                    <a:pt x="309" y="11"/>
                    <a:pt x="309" y="12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328" y="12"/>
                    <a:pt x="334" y="18"/>
                    <a:pt x="334" y="25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231" y="209"/>
                    <a:pt x="231" y="209"/>
                    <a:pt x="231" y="209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9"/>
                    <a:pt x="225" y="225"/>
                    <a:pt x="218" y="225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43" y="225"/>
                    <a:pt x="137" y="219"/>
                    <a:pt x="137" y="212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8"/>
                    <a:pt x="46" y="12"/>
                    <a:pt x="53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8" y="11"/>
                    <a:pt x="28" y="25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45"/>
                    <a:pt x="11" y="256"/>
                    <a:pt x="25" y="256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60" y="256"/>
                    <a:pt x="371" y="245"/>
                    <a:pt x="371" y="231"/>
                  </a:cubicBezTo>
                  <a:cubicBezTo>
                    <a:pt x="371" y="209"/>
                    <a:pt x="371" y="209"/>
                    <a:pt x="371" y="209"/>
                  </a:cubicBezTo>
                  <a:lnTo>
                    <a:pt x="346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369888" y="411163"/>
              <a:ext cx="339725" cy="333375"/>
            </a:xfrm>
            <a:custGeom>
              <a:avLst/>
              <a:gdLst>
                <a:gd name="T0" fmla="*/ 88 w 90"/>
                <a:gd name="T1" fmla="*/ 59 h 88"/>
                <a:gd name="T2" fmla="*/ 78 w 90"/>
                <a:gd name="T3" fmla="*/ 53 h 88"/>
                <a:gd name="T4" fmla="*/ 40 w 90"/>
                <a:gd name="T5" fmla="*/ 63 h 88"/>
                <a:gd name="T6" fmla="*/ 39 w 90"/>
                <a:gd name="T7" fmla="*/ 61 h 88"/>
                <a:gd name="T8" fmla="*/ 27 w 90"/>
                <a:gd name="T9" fmla="*/ 48 h 88"/>
                <a:gd name="T10" fmla="*/ 37 w 90"/>
                <a:gd name="T11" fmla="*/ 12 h 88"/>
                <a:gd name="T12" fmla="*/ 31 w 90"/>
                <a:gd name="T13" fmla="*/ 2 h 88"/>
                <a:gd name="T14" fmla="*/ 21 w 90"/>
                <a:gd name="T15" fmla="*/ 7 h 88"/>
                <a:gd name="T16" fmla="*/ 0 w 90"/>
                <a:gd name="T17" fmla="*/ 77 h 88"/>
                <a:gd name="T18" fmla="*/ 0 w 90"/>
                <a:gd name="T19" fmla="*/ 78 h 88"/>
                <a:gd name="T20" fmla="*/ 0 w 90"/>
                <a:gd name="T21" fmla="*/ 82 h 88"/>
                <a:gd name="T22" fmla="*/ 9 w 90"/>
                <a:gd name="T23" fmla="*/ 88 h 88"/>
                <a:gd name="T24" fmla="*/ 11 w 90"/>
                <a:gd name="T25" fmla="*/ 88 h 88"/>
                <a:gd name="T26" fmla="*/ 82 w 90"/>
                <a:gd name="T27" fmla="*/ 70 h 88"/>
                <a:gd name="T28" fmla="*/ 88 w 90"/>
                <a:gd name="T29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88">
                  <a:moveTo>
                    <a:pt x="88" y="59"/>
                  </a:moveTo>
                  <a:cubicBezTo>
                    <a:pt x="87" y="55"/>
                    <a:pt x="83" y="52"/>
                    <a:pt x="78" y="5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39" y="61"/>
                    <a:pt x="39" y="6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8"/>
                    <a:pt x="36" y="3"/>
                    <a:pt x="31" y="2"/>
                  </a:cubicBezTo>
                  <a:cubicBezTo>
                    <a:pt x="27" y="0"/>
                    <a:pt x="22" y="3"/>
                    <a:pt x="21" y="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9"/>
                    <a:pt x="0" y="80"/>
                    <a:pt x="0" y="82"/>
                  </a:cubicBezTo>
                  <a:cubicBezTo>
                    <a:pt x="1" y="85"/>
                    <a:pt x="5" y="88"/>
                    <a:pt x="9" y="88"/>
                  </a:cubicBezTo>
                  <a:cubicBezTo>
                    <a:pt x="9" y="88"/>
                    <a:pt x="10" y="88"/>
                    <a:pt x="11" y="88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7" y="68"/>
                    <a:pt x="90" y="64"/>
                    <a:pt x="8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788311" y="1232428"/>
            <a:ext cx="525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Elaboration of the Network Model</a:t>
            </a:r>
          </a:p>
        </p:txBody>
      </p:sp>
      <p:sp>
        <p:nvSpPr>
          <p:cNvPr id="30" name="Freeform 54"/>
          <p:cNvSpPr>
            <a:spLocks noEditPoints="1"/>
          </p:cNvSpPr>
          <p:nvPr/>
        </p:nvSpPr>
        <p:spPr bwMode="auto">
          <a:xfrm>
            <a:off x="1158584" y="2003510"/>
            <a:ext cx="436245" cy="445770"/>
          </a:xfrm>
          <a:custGeom>
            <a:avLst/>
            <a:gdLst>
              <a:gd name="T0" fmla="*/ 126 w 175"/>
              <a:gd name="T1" fmla="*/ 34 h 178"/>
              <a:gd name="T2" fmla="*/ 53 w 175"/>
              <a:gd name="T3" fmla="*/ 28 h 178"/>
              <a:gd name="T4" fmla="*/ 11 w 175"/>
              <a:gd name="T5" fmla="*/ 44 h 178"/>
              <a:gd name="T6" fmla="*/ 0 w 175"/>
              <a:gd name="T7" fmla="*/ 57 h 178"/>
              <a:gd name="T8" fmla="*/ 14 w 175"/>
              <a:gd name="T9" fmla="*/ 83 h 178"/>
              <a:gd name="T10" fmla="*/ 50 w 175"/>
              <a:gd name="T11" fmla="*/ 145 h 178"/>
              <a:gd name="T12" fmla="*/ 62 w 175"/>
              <a:gd name="T13" fmla="*/ 167 h 178"/>
              <a:gd name="T14" fmla="*/ 79 w 175"/>
              <a:gd name="T15" fmla="*/ 176 h 178"/>
              <a:gd name="T16" fmla="*/ 123 w 175"/>
              <a:gd name="T17" fmla="*/ 151 h 178"/>
              <a:gd name="T18" fmla="*/ 164 w 175"/>
              <a:gd name="T19" fmla="*/ 134 h 178"/>
              <a:gd name="T20" fmla="*/ 171 w 175"/>
              <a:gd name="T21" fmla="*/ 57 h 178"/>
              <a:gd name="T22" fmla="*/ 158 w 175"/>
              <a:gd name="T23" fmla="*/ 89 h 178"/>
              <a:gd name="T24" fmla="*/ 159 w 175"/>
              <a:gd name="T25" fmla="*/ 79 h 178"/>
              <a:gd name="T26" fmla="*/ 142 w 175"/>
              <a:gd name="T27" fmla="*/ 70 h 178"/>
              <a:gd name="T28" fmla="*/ 129 w 175"/>
              <a:gd name="T29" fmla="*/ 40 h 178"/>
              <a:gd name="T30" fmla="*/ 154 w 175"/>
              <a:gd name="T31" fmla="*/ 94 h 178"/>
              <a:gd name="T32" fmla="*/ 154 w 175"/>
              <a:gd name="T33" fmla="*/ 95 h 178"/>
              <a:gd name="T34" fmla="*/ 136 w 175"/>
              <a:gd name="T35" fmla="*/ 89 h 178"/>
              <a:gd name="T36" fmla="*/ 138 w 175"/>
              <a:gd name="T37" fmla="*/ 75 h 178"/>
              <a:gd name="T38" fmla="*/ 148 w 175"/>
              <a:gd name="T39" fmla="*/ 90 h 178"/>
              <a:gd name="T40" fmla="*/ 154 w 175"/>
              <a:gd name="T41" fmla="*/ 94 h 178"/>
              <a:gd name="T42" fmla="*/ 113 w 175"/>
              <a:gd name="T43" fmla="*/ 47 h 178"/>
              <a:gd name="T44" fmla="*/ 122 w 175"/>
              <a:gd name="T45" fmla="*/ 40 h 178"/>
              <a:gd name="T46" fmla="*/ 88 w 175"/>
              <a:gd name="T47" fmla="*/ 7 h 178"/>
              <a:gd name="T48" fmla="*/ 92 w 175"/>
              <a:gd name="T49" fmla="*/ 37 h 178"/>
              <a:gd name="T50" fmla="*/ 88 w 175"/>
              <a:gd name="T51" fmla="*/ 7 h 178"/>
              <a:gd name="T52" fmla="*/ 82 w 175"/>
              <a:gd name="T53" fmla="*/ 40 h 178"/>
              <a:gd name="T54" fmla="*/ 50 w 175"/>
              <a:gd name="T55" fmla="*/ 54 h 178"/>
              <a:gd name="T56" fmla="*/ 48 w 175"/>
              <a:gd name="T57" fmla="*/ 34 h 178"/>
              <a:gd name="T58" fmla="*/ 42 w 175"/>
              <a:gd name="T59" fmla="*/ 58 h 178"/>
              <a:gd name="T60" fmla="*/ 15 w 175"/>
              <a:gd name="T61" fmla="*/ 67 h 178"/>
              <a:gd name="T62" fmla="*/ 17 w 175"/>
              <a:gd name="T63" fmla="*/ 48 h 178"/>
              <a:gd name="T64" fmla="*/ 48 w 175"/>
              <a:gd name="T65" fmla="*/ 34 h 178"/>
              <a:gd name="T66" fmla="*/ 22 w 175"/>
              <a:gd name="T67" fmla="*/ 84 h 178"/>
              <a:gd name="T68" fmla="*/ 22 w 175"/>
              <a:gd name="T69" fmla="*/ 83 h 178"/>
              <a:gd name="T70" fmla="*/ 39 w 175"/>
              <a:gd name="T71" fmla="*/ 89 h 178"/>
              <a:gd name="T72" fmla="*/ 11 w 175"/>
              <a:gd name="T73" fmla="*/ 119 h 178"/>
              <a:gd name="T74" fmla="*/ 42 w 175"/>
              <a:gd name="T75" fmla="*/ 116 h 178"/>
              <a:gd name="T76" fmla="*/ 11 w 175"/>
              <a:gd name="T77" fmla="*/ 119 h 178"/>
              <a:gd name="T78" fmla="*/ 48 w 175"/>
              <a:gd name="T79" fmla="*/ 62 h 178"/>
              <a:gd name="T80" fmla="*/ 92 w 175"/>
              <a:gd name="T81" fmla="*/ 44 h 178"/>
              <a:gd name="T82" fmla="*/ 128 w 175"/>
              <a:gd name="T83" fmla="*/ 66 h 178"/>
              <a:gd name="T84" fmla="*/ 128 w 175"/>
              <a:gd name="T85" fmla="*/ 116 h 178"/>
              <a:gd name="T86" fmla="*/ 84 w 175"/>
              <a:gd name="T87" fmla="*/ 134 h 178"/>
              <a:gd name="T88" fmla="*/ 48 w 175"/>
              <a:gd name="T89" fmla="*/ 112 h 178"/>
              <a:gd name="T90" fmla="*/ 49 w 175"/>
              <a:gd name="T91" fmla="*/ 122 h 178"/>
              <a:gd name="T92" fmla="*/ 74 w 175"/>
              <a:gd name="T93" fmla="*/ 137 h 178"/>
              <a:gd name="T94" fmla="*/ 49 w 175"/>
              <a:gd name="T95" fmla="*/ 122 h 178"/>
              <a:gd name="T96" fmla="*/ 83 w 175"/>
              <a:gd name="T97" fmla="*/ 171 h 178"/>
              <a:gd name="T98" fmla="*/ 73 w 175"/>
              <a:gd name="T99" fmla="*/ 156 h 178"/>
              <a:gd name="T100" fmla="*/ 57 w 175"/>
              <a:gd name="T101" fmla="*/ 145 h 178"/>
              <a:gd name="T102" fmla="*/ 116 w 175"/>
              <a:gd name="T103" fmla="*/ 150 h 178"/>
              <a:gd name="T104" fmla="*/ 119 w 175"/>
              <a:gd name="T105" fmla="*/ 144 h 178"/>
              <a:gd name="T106" fmla="*/ 105 w 175"/>
              <a:gd name="T107" fmla="*/ 134 h 178"/>
              <a:gd name="T108" fmla="*/ 119 w 175"/>
              <a:gd name="T109" fmla="*/ 144 h 178"/>
              <a:gd name="T110" fmla="*/ 128 w 175"/>
              <a:gd name="T111" fmla="*/ 144 h 178"/>
              <a:gd name="T112" fmla="*/ 133 w 175"/>
              <a:gd name="T113" fmla="*/ 120 h 178"/>
              <a:gd name="T114" fmla="*/ 159 w 175"/>
              <a:gd name="T115" fmla="*/ 131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5" h="178">
                <a:moveTo>
                  <a:pt x="171" y="57"/>
                </a:moveTo>
                <a:cubicBezTo>
                  <a:pt x="165" y="43"/>
                  <a:pt x="149" y="35"/>
                  <a:pt x="126" y="34"/>
                </a:cubicBezTo>
                <a:cubicBezTo>
                  <a:pt x="117" y="13"/>
                  <a:pt x="104" y="0"/>
                  <a:pt x="88" y="0"/>
                </a:cubicBezTo>
                <a:cubicBezTo>
                  <a:pt x="74" y="0"/>
                  <a:pt x="61" y="11"/>
                  <a:pt x="53" y="28"/>
                </a:cubicBezTo>
                <a:cubicBezTo>
                  <a:pt x="51" y="28"/>
                  <a:pt x="50" y="27"/>
                  <a:pt x="48" y="27"/>
                </a:cubicBezTo>
                <a:cubicBezTo>
                  <a:pt x="31" y="27"/>
                  <a:pt x="18" y="33"/>
                  <a:pt x="11" y="44"/>
                </a:cubicBezTo>
                <a:cubicBezTo>
                  <a:pt x="11" y="45"/>
                  <a:pt x="11" y="45"/>
                  <a:pt x="10" y="46"/>
                </a:cubicBezTo>
                <a:cubicBezTo>
                  <a:pt x="5" y="46"/>
                  <a:pt x="0" y="51"/>
                  <a:pt x="0" y="57"/>
                </a:cubicBezTo>
                <a:cubicBezTo>
                  <a:pt x="0" y="62"/>
                  <a:pt x="4" y="67"/>
                  <a:pt x="9" y="68"/>
                </a:cubicBezTo>
                <a:cubicBezTo>
                  <a:pt x="10" y="73"/>
                  <a:pt x="11" y="78"/>
                  <a:pt x="14" y="83"/>
                </a:cubicBezTo>
                <a:cubicBezTo>
                  <a:pt x="4" y="96"/>
                  <a:pt x="1" y="110"/>
                  <a:pt x="5" y="121"/>
                </a:cubicBezTo>
                <a:cubicBezTo>
                  <a:pt x="10" y="135"/>
                  <a:pt x="27" y="144"/>
                  <a:pt x="50" y="145"/>
                </a:cubicBezTo>
                <a:cubicBezTo>
                  <a:pt x="53" y="153"/>
                  <a:pt x="57" y="159"/>
                  <a:pt x="62" y="165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62" y="173"/>
                  <a:pt x="67" y="178"/>
                  <a:pt x="73" y="178"/>
                </a:cubicBezTo>
                <a:cubicBezTo>
                  <a:pt x="75" y="178"/>
                  <a:pt x="77" y="177"/>
                  <a:pt x="79" y="176"/>
                </a:cubicBezTo>
                <a:cubicBezTo>
                  <a:pt x="82" y="178"/>
                  <a:pt x="85" y="178"/>
                  <a:pt x="88" y="178"/>
                </a:cubicBezTo>
                <a:cubicBezTo>
                  <a:pt x="102" y="178"/>
                  <a:pt x="114" y="168"/>
                  <a:pt x="123" y="151"/>
                </a:cubicBezTo>
                <a:cubicBezTo>
                  <a:pt x="125" y="151"/>
                  <a:pt x="126" y="151"/>
                  <a:pt x="128" y="151"/>
                </a:cubicBezTo>
                <a:cubicBezTo>
                  <a:pt x="145" y="151"/>
                  <a:pt x="158" y="145"/>
                  <a:pt x="164" y="134"/>
                </a:cubicBezTo>
                <a:cubicBezTo>
                  <a:pt x="171" y="124"/>
                  <a:pt x="170" y="110"/>
                  <a:pt x="162" y="95"/>
                </a:cubicBezTo>
                <a:cubicBezTo>
                  <a:pt x="172" y="82"/>
                  <a:pt x="175" y="68"/>
                  <a:pt x="171" y="57"/>
                </a:cubicBezTo>
                <a:close/>
                <a:moveTo>
                  <a:pt x="165" y="59"/>
                </a:moveTo>
                <a:cubicBezTo>
                  <a:pt x="168" y="68"/>
                  <a:pt x="166" y="79"/>
                  <a:pt x="158" y="89"/>
                </a:cubicBezTo>
                <a:cubicBezTo>
                  <a:pt x="158" y="89"/>
                  <a:pt x="157" y="88"/>
                  <a:pt x="156" y="87"/>
                </a:cubicBezTo>
                <a:cubicBezTo>
                  <a:pt x="158" y="85"/>
                  <a:pt x="159" y="82"/>
                  <a:pt x="159" y="79"/>
                </a:cubicBezTo>
                <a:cubicBezTo>
                  <a:pt x="159" y="73"/>
                  <a:pt x="155" y="68"/>
                  <a:pt x="148" y="68"/>
                </a:cubicBezTo>
                <a:cubicBezTo>
                  <a:pt x="146" y="68"/>
                  <a:pt x="144" y="69"/>
                  <a:pt x="142" y="70"/>
                </a:cubicBezTo>
                <a:cubicBezTo>
                  <a:pt x="140" y="68"/>
                  <a:pt x="137" y="65"/>
                  <a:pt x="134" y="63"/>
                </a:cubicBezTo>
                <a:cubicBezTo>
                  <a:pt x="133" y="55"/>
                  <a:pt x="131" y="47"/>
                  <a:pt x="129" y="40"/>
                </a:cubicBezTo>
                <a:cubicBezTo>
                  <a:pt x="147" y="42"/>
                  <a:pt x="161" y="49"/>
                  <a:pt x="165" y="59"/>
                </a:cubicBezTo>
                <a:close/>
                <a:moveTo>
                  <a:pt x="154" y="94"/>
                </a:moveTo>
                <a:cubicBezTo>
                  <a:pt x="154" y="94"/>
                  <a:pt x="154" y="94"/>
                  <a:pt x="154" y="95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48" y="101"/>
                  <a:pt x="142" y="107"/>
                  <a:pt x="135" y="112"/>
                </a:cubicBezTo>
                <a:cubicBezTo>
                  <a:pt x="136" y="104"/>
                  <a:pt x="136" y="97"/>
                  <a:pt x="136" y="89"/>
                </a:cubicBezTo>
                <a:cubicBezTo>
                  <a:pt x="136" y="83"/>
                  <a:pt x="136" y="78"/>
                  <a:pt x="136" y="72"/>
                </a:cubicBezTo>
                <a:cubicBezTo>
                  <a:pt x="136" y="73"/>
                  <a:pt x="137" y="74"/>
                  <a:pt x="138" y="75"/>
                </a:cubicBezTo>
                <a:cubicBezTo>
                  <a:pt x="138" y="76"/>
                  <a:pt x="137" y="78"/>
                  <a:pt x="137" y="79"/>
                </a:cubicBezTo>
                <a:cubicBezTo>
                  <a:pt x="137" y="85"/>
                  <a:pt x="142" y="90"/>
                  <a:pt x="148" y="90"/>
                </a:cubicBezTo>
                <a:cubicBezTo>
                  <a:pt x="149" y="90"/>
                  <a:pt x="150" y="90"/>
                  <a:pt x="151" y="90"/>
                </a:cubicBezTo>
                <a:cubicBezTo>
                  <a:pt x="152" y="91"/>
                  <a:pt x="153" y="93"/>
                  <a:pt x="154" y="94"/>
                </a:cubicBezTo>
                <a:close/>
                <a:moveTo>
                  <a:pt x="127" y="57"/>
                </a:moveTo>
                <a:cubicBezTo>
                  <a:pt x="122" y="54"/>
                  <a:pt x="118" y="50"/>
                  <a:pt x="113" y="47"/>
                </a:cubicBezTo>
                <a:cubicBezTo>
                  <a:pt x="109" y="45"/>
                  <a:pt x="106" y="44"/>
                  <a:pt x="102" y="42"/>
                </a:cubicBezTo>
                <a:cubicBezTo>
                  <a:pt x="109" y="41"/>
                  <a:pt x="115" y="40"/>
                  <a:pt x="122" y="40"/>
                </a:cubicBezTo>
                <a:cubicBezTo>
                  <a:pt x="124" y="45"/>
                  <a:pt x="125" y="51"/>
                  <a:pt x="127" y="57"/>
                </a:cubicBezTo>
                <a:close/>
                <a:moveTo>
                  <a:pt x="88" y="7"/>
                </a:moveTo>
                <a:cubicBezTo>
                  <a:pt x="100" y="7"/>
                  <a:pt x="111" y="17"/>
                  <a:pt x="119" y="34"/>
                </a:cubicBezTo>
                <a:cubicBezTo>
                  <a:pt x="110" y="34"/>
                  <a:pt x="101" y="35"/>
                  <a:pt x="92" y="37"/>
                </a:cubicBezTo>
                <a:cubicBezTo>
                  <a:pt x="81" y="33"/>
                  <a:pt x="70" y="30"/>
                  <a:pt x="60" y="28"/>
                </a:cubicBezTo>
                <a:cubicBezTo>
                  <a:pt x="67" y="15"/>
                  <a:pt x="77" y="7"/>
                  <a:pt x="88" y="7"/>
                </a:cubicBezTo>
                <a:close/>
                <a:moveTo>
                  <a:pt x="57" y="34"/>
                </a:moveTo>
                <a:cubicBezTo>
                  <a:pt x="65" y="35"/>
                  <a:pt x="73" y="37"/>
                  <a:pt x="82" y="40"/>
                </a:cubicBezTo>
                <a:cubicBezTo>
                  <a:pt x="78" y="41"/>
                  <a:pt x="74" y="43"/>
                  <a:pt x="71" y="44"/>
                </a:cubicBezTo>
                <a:cubicBezTo>
                  <a:pt x="63" y="47"/>
                  <a:pt x="56" y="50"/>
                  <a:pt x="50" y="54"/>
                </a:cubicBezTo>
                <a:cubicBezTo>
                  <a:pt x="52" y="47"/>
                  <a:pt x="54" y="40"/>
                  <a:pt x="57" y="34"/>
                </a:cubicBezTo>
                <a:close/>
                <a:moveTo>
                  <a:pt x="48" y="34"/>
                </a:moveTo>
                <a:cubicBezTo>
                  <a:pt x="49" y="34"/>
                  <a:pt x="49" y="34"/>
                  <a:pt x="50" y="34"/>
                </a:cubicBezTo>
                <a:cubicBezTo>
                  <a:pt x="47" y="41"/>
                  <a:pt x="44" y="49"/>
                  <a:pt x="42" y="58"/>
                </a:cubicBezTo>
                <a:cubicBezTo>
                  <a:pt x="33" y="64"/>
                  <a:pt x="25" y="71"/>
                  <a:pt x="19" y="78"/>
                </a:cubicBezTo>
                <a:cubicBezTo>
                  <a:pt x="17" y="74"/>
                  <a:pt x="16" y="71"/>
                  <a:pt x="15" y="67"/>
                </a:cubicBezTo>
                <a:cubicBezTo>
                  <a:pt x="19" y="66"/>
                  <a:pt x="22" y="62"/>
                  <a:pt x="22" y="57"/>
                </a:cubicBezTo>
                <a:cubicBezTo>
                  <a:pt x="22" y="53"/>
                  <a:pt x="20" y="50"/>
                  <a:pt x="17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22" y="39"/>
                  <a:pt x="33" y="34"/>
                  <a:pt x="48" y="34"/>
                </a:cubicBezTo>
                <a:close/>
                <a:moveTo>
                  <a:pt x="40" y="106"/>
                </a:moveTo>
                <a:cubicBezTo>
                  <a:pt x="33" y="99"/>
                  <a:pt x="27" y="92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3"/>
                  <a:pt x="22" y="83"/>
                </a:cubicBezTo>
                <a:cubicBezTo>
                  <a:pt x="27" y="77"/>
                  <a:pt x="34" y="72"/>
                  <a:pt x="41" y="67"/>
                </a:cubicBezTo>
                <a:cubicBezTo>
                  <a:pt x="40" y="74"/>
                  <a:pt x="39" y="81"/>
                  <a:pt x="39" y="89"/>
                </a:cubicBezTo>
                <a:cubicBezTo>
                  <a:pt x="39" y="95"/>
                  <a:pt x="40" y="101"/>
                  <a:pt x="40" y="106"/>
                </a:cubicBezTo>
                <a:close/>
                <a:moveTo>
                  <a:pt x="11" y="119"/>
                </a:moveTo>
                <a:cubicBezTo>
                  <a:pt x="8" y="110"/>
                  <a:pt x="10" y="100"/>
                  <a:pt x="18" y="89"/>
                </a:cubicBezTo>
                <a:cubicBezTo>
                  <a:pt x="24" y="98"/>
                  <a:pt x="32" y="107"/>
                  <a:pt x="42" y="116"/>
                </a:cubicBezTo>
                <a:cubicBezTo>
                  <a:pt x="43" y="124"/>
                  <a:pt x="45" y="131"/>
                  <a:pt x="47" y="138"/>
                </a:cubicBezTo>
                <a:cubicBezTo>
                  <a:pt x="29" y="137"/>
                  <a:pt x="15" y="130"/>
                  <a:pt x="11" y="119"/>
                </a:cubicBezTo>
                <a:close/>
                <a:moveTo>
                  <a:pt x="46" y="89"/>
                </a:moveTo>
                <a:cubicBezTo>
                  <a:pt x="46" y="80"/>
                  <a:pt x="47" y="71"/>
                  <a:pt x="48" y="62"/>
                </a:cubicBezTo>
                <a:cubicBezTo>
                  <a:pt x="56" y="57"/>
                  <a:pt x="64" y="53"/>
                  <a:pt x="73" y="50"/>
                </a:cubicBezTo>
                <a:cubicBezTo>
                  <a:pt x="79" y="47"/>
                  <a:pt x="85" y="46"/>
                  <a:pt x="92" y="44"/>
                </a:cubicBezTo>
                <a:cubicBezTo>
                  <a:pt x="98" y="47"/>
                  <a:pt x="104" y="50"/>
                  <a:pt x="109" y="53"/>
                </a:cubicBezTo>
                <a:cubicBezTo>
                  <a:pt x="116" y="57"/>
                  <a:pt x="123" y="61"/>
                  <a:pt x="128" y="66"/>
                </a:cubicBezTo>
                <a:cubicBezTo>
                  <a:pt x="129" y="73"/>
                  <a:pt x="130" y="81"/>
                  <a:pt x="130" y="89"/>
                </a:cubicBezTo>
                <a:cubicBezTo>
                  <a:pt x="130" y="99"/>
                  <a:pt x="129" y="108"/>
                  <a:pt x="128" y="116"/>
                </a:cubicBezTo>
                <a:cubicBezTo>
                  <a:pt x="120" y="121"/>
                  <a:pt x="112" y="125"/>
                  <a:pt x="103" y="128"/>
                </a:cubicBezTo>
                <a:cubicBezTo>
                  <a:pt x="97" y="131"/>
                  <a:pt x="91" y="133"/>
                  <a:pt x="84" y="134"/>
                </a:cubicBezTo>
                <a:cubicBezTo>
                  <a:pt x="78" y="132"/>
                  <a:pt x="72" y="129"/>
                  <a:pt x="67" y="125"/>
                </a:cubicBezTo>
                <a:cubicBezTo>
                  <a:pt x="60" y="121"/>
                  <a:pt x="53" y="117"/>
                  <a:pt x="48" y="112"/>
                </a:cubicBezTo>
                <a:cubicBezTo>
                  <a:pt x="46" y="105"/>
                  <a:pt x="46" y="97"/>
                  <a:pt x="46" y="89"/>
                </a:cubicBezTo>
                <a:close/>
                <a:moveTo>
                  <a:pt x="49" y="122"/>
                </a:moveTo>
                <a:cubicBezTo>
                  <a:pt x="54" y="125"/>
                  <a:pt x="58" y="128"/>
                  <a:pt x="63" y="131"/>
                </a:cubicBezTo>
                <a:cubicBezTo>
                  <a:pt x="67" y="133"/>
                  <a:pt x="70" y="135"/>
                  <a:pt x="74" y="137"/>
                </a:cubicBezTo>
                <a:cubicBezTo>
                  <a:pt x="67" y="138"/>
                  <a:pt x="61" y="138"/>
                  <a:pt x="54" y="138"/>
                </a:cubicBezTo>
                <a:cubicBezTo>
                  <a:pt x="52" y="133"/>
                  <a:pt x="51" y="128"/>
                  <a:pt x="49" y="122"/>
                </a:cubicBezTo>
                <a:close/>
                <a:moveTo>
                  <a:pt x="88" y="172"/>
                </a:moveTo>
                <a:cubicBezTo>
                  <a:pt x="86" y="172"/>
                  <a:pt x="85" y="172"/>
                  <a:pt x="83" y="171"/>
                </a:cubicBezTo>
                <a:cubicBezTo>
                  <a:pt x="84" y="170"/>
                  <a:pt x="84" y="168"/>
                  <a:pt x="84" y="167"/>
                </a:cubicBezTo>
                <a:cubicBezTo>
                  <a:pt x="84" y="161"/>
                  <a:pt x="79" y="156"/>
                  <a:pt x="73" y="156"/>
                </a:cubicBezTo>
                <a:cubicBezTo>
                  <a:pt x="70" y="156"/>
                  <a:pt x="68" y="157"/>
                  <a:pt x="66" y="159"/>
                </a:cubicBezTo>
                <a:cubicBezTo>
                  <a:pt x="62" y="155"/>
                  <a:pt x="59" y="150"/>
                  <a:pt x="57" y="145"/>
                </a:cubicBezTo>
                <a:cubicBezTo>
                  <a:pt x="65" y="144"/>
                  <a:pt x="75" y="143"/>
                  <a:pt x="84" y="141"/>
                </a:cubicBezTo>
                <a:cubicBezTo>
                  <a:pt x="95" y="146"/>
                  <a:pt x="106" y="149"/>
                  <a:pt x="116" y="150"/>
                </a:cubicBezTo>
                <a:cubicBezTo>
                  <a:pt x="109" y="163"/>
                  <a:pt x="99" y="172"/>
                  <a:pt x="88" y="172"/>
                </a:cubicBezTo>
                <a:close/>
                <a:moveTo>
                  <a:pt x="119" y="144"/>
                </a:moveTo>
                <a:cubicBezTo>
                  <a:pt x="111" y="143"/>
                  <a:pt x="103" y="141"/>
                  <a:pt x="94" y="138"/>
                </a:cubicBezTo>
                <a:cubicBezTo>
                  <a:pt x="98" y="137"/>
                  <a:pt x="102" y="136"/>
                  <a:pt x="105" y="134"/>
                </a:cubicBezTo>
                <a:cubicBezTo>
                  <a:pt x="113" y="132"/>
                  <a:pt x="119" y="128"/>
                  <a:pt x="126" y="125"/>
                </a:cubicBezTo>
                <a:cubicBezTo>
                  <a:pt x="124" y="132"/>
                  <a:pt x="122" y="138"/>
                  <a:pt x="119" y="144"/>
                </a:cubicBezTo>
                <a:close/>
                <a:moveTo>
                  <a:pt x="159" y="131"/>
                </a:moveTo>
                <a:cubicBezTo>
                  <a:pt x="154" y="140"/>
                  <a:pt x="143" y="144"/>
                  <a:pt x="128" y="144"/>
                </a:cubicBezTo>
                <a:cubicBezTo>
                  <a:pt x="127" y="144"/>
                  <a:pt x="127" y="144"/>
                  <a:pt x="126" y="144"/>
                </a:cubicBezTo>
                <a:cubicBezTo>
                  <a:pt x="129" y="137"/>
                  <a:pt x="132" y="129"/>
                  <a:pt x="133" y="120"/>
                </a:cubicBezTo>
                <a:cubicBezTo>
                  <a:pt x="143" y="114"/>
                  <a:pt x="151" y="108"/>
                  <a:pt x="157" y="101"/>
                </a:cubicBezTo>
                <a:cubicBezTo>
                  <a:pt x="163" y="113"/>
                  <a:pt x="164" y="123"/>
                  <a:pt x="159" y="1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18473" y="2903282"/>
            <a:ext cx="882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Inter Group Behavior-Conditions for Corporation, Conditions for Competition and Conditions for Conflict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9" descr="5881b38b16b13"/>
          <p:cNvPicPr>
            <a:picLocks noChangeAspect="1"/>
          </p:cNvPicPr>
          <p:nvPr/>
        </p:nvPicPr>
        <p:blipFill>
          <a:blip r:embed="rId3"/>
          <a:srcRect b="55003"/>
          <a:stretch>
            <a:fillRect/>
          </a:stretch>
        </p:blipFill>
        <p:spPr>
          <a:xfrm>
            <a:off x="583507" y="3710454"/>
            <a:ext cx="11233150" cy="2842895"/>
          </a:xfrm>
          <a:prstGeom prst="rect">
            <a:avLst/>
          </a:prstGeom>
        </p:spPr>
      </p:pic>
      <p:sp>
        <p:nvSpPr>
          <p:cNvPr id="49" name="文本框 21"/>
          <p:cNvSpPr txBox="1"/>
          <p:nvPr/>
        </p:nvSpPr>
        <p:spPr>
          <a:xfrm>
            <a:off x="1788311" y="2062516"/>
            <a:ext cx="525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smtClean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tension balance in structure and culture</a:t>
            </a:r>
            <a:endParaRPr lang="en-US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97"/>
          <p:cNvSpPr>
            <a:spLocks noEditPoints="1"/>
          </p:cNvSpPr>
          <p:nvPr/>
        </p:nvSpPr>
        <p:spPr bwMode="auto">
          <a:xfrm>
            <a:off x="1133818" y="2989613"/>
            <a:ext cx="485775" cy="412115"/>
          </a:xfrm>
          <a:custGeom>
            <a:avLst/>
            <a:gdLst>
              <a:gd name="T0" fmla="*/ 212 w 250"/>
              <a:gd name="T1" fmla="*/ 5 h 212"/>
              <a:gd name="T2" fmla="*/ 48 w 250"/>
              <a:gd name="T3" fmla="*/ 0 h 212"/>
              <a:gd name="T4" fmla="*/ 2 w 250"/>
              <a:gd name="T5" fmla="*/ 71 h 212"/>
              <a:gd name="T6" fmla="*/ 94 w 250"/>
              <a:gd name="T7" fmla="*/ 207 h 212"/>
              <a:gd name="T8" fmla="*/ 147 w 250"/>
              <a:gd name="T9" fmla="*/ 212 h 212"/>
              <a:gd name="T10" fmla="*/ 248 w 250"/>
              <a:gd name="T11" fmla="*/ 82 h 212"/>
              <a:gd name="T12" fmla="*/ 230 w 250"/>
              <a:gd name="T13" fmla="*/ 69 h 212"/>
              <a:gd name="T14" fmla="*/ 186 w 250"/>
              <a:gd name="T15" fmla="*/ 69 h 212"/>
              <a:gd name="T16" fmla="*/ 204 w 250"/>
              <a:gd name="T17" fmla="*/ 20 h 212"/>
              <a:gd name="T18" fmla="*/ 230 w 250"/>
              <a:gd name="T19" fmla="*/ 69 h 212"/>
              <a:gd name="T20" fmla="*/ 87 w 250"/>
              <a:gd name="T21" fmla="*/ 69 h 212"/>
              <a:gd name="T22" fmla="*/ 121 w 250"/>
              <a:gd name="T23" fmla="*/ 14 h 212"/>
              <a:gd name="T24" fmla="*/ 127 w 250"/>
              <a:gd name="T25" fmla="*/ 14 h 212"/>
              <a:gd name="T26" fmla="*/ 162 w 250"/>
              <a:gd name="T27" fmla="*/ 69 h 212"/>
              <a:gd name="T28" fmla="*/ 145 w 250"/>
              <a:gd name="T29" fmla="*/ 14 h 212"/>
              <a:gd name="T30" fmla="*/ 190 w 250"/>
              <a:gd name="T31" fmla="*/ 14 h 212"/>
              <a:gd name="T32" fmla="*/ 173 w 250"/>
              <a:gd name="T33" fmla="*/ 60 h 212"/>
              <a:gd name="T34" fmla="*/ 145 w 250"/>
              <a:gd name="T35" fmla="*/ 14 h 212"/>
              <a:gd name="T36" fmla="*/ 59 w 250"/>
              <a:gd name="T37" fmla="*/ 15 h 212"/>
              <a:gd name="T38" fmla="*/ 104 w 250"/>
              <a:gd name="T39" fmla="*/ 14 h 212"/>
              <a:gd name="T40" fmla="*/ 76 w 250"/>
              <a:gd name="T41" fmla="*/ 59 h 212"/>
              <a:gd name="T42" fmla="*/ 166 w 250"/>
              <a:gd name="T43" fmla="*/ 83 h 212"/>
              <a:gd name="T44" fmla="*/ 128 w 250"/>
              <a:gd name="T45" fmla="*/ 198 h 212"/>
              <a:gd name="T46" fmla="*/ 122 w 250"/>
              <a:gd name="T47" fmla="*/ 198 h 212"/>
              <a:gd name="T48" fmla="*/ 83 w 250"/>
              <a:gd name="T49" fmla="*/ 84 h 212"/>
              <a:gd name="T50" fmla="*/ 166 w 250"/>
              <a:gd name="T51" fmla="*/ 83 h 212"/>
              <a:gd name="T52" fmla="*/ 63 w 250"/>
              <a:gd name="T53" fmla="*/ 68 h 212"/>
              <a:gd name="T54" fmla="*/ 20 w 250"/>
              <a:gd name="T55" fmla="*/ 69 h 212"/>
              <a:gd name="T56" fmla="*/ 46 w 250"/>
              <a:gd name="T57" fmla="*/ 21 h 212"/>
              <a:gd name="T58" fmla="*/ 22 w 250"/>
              <a:gd name="T59" fmla="*/ 83 h 212"/>
              <a:gd name="T60" fmla="*/ 68 w 250"/>
              <a:gd name="T61" fmla="*/ 84 h 212"/>
              <a:gd name="T62" fmla="*/ 106 w 250"/>
              <a:gd name="T63" fmla="*/ 198 h 212"/>
              <a:gd name="T64" fmla="*/ 104 w 250"/>
              <a:gd name="T65" fmla="*/ 197 h 212"/>
              <a:gd name="T66" fmla="*/ 22 w 250"/>
              <a:gd name="T67" fmla="*/ 83 h 212"/>
              <a:gd name="T68" fmla="*/ 143 w 250"/>
              <a:gd name="T69" fmla="*/ 198 h 212"/>
              <a:gd name="T70" fmla="*/ 181 w 250"/>
              <a:gd name="T71" fmla="*/ 84 h 212"/>
              <a:gd name="T72" fmla="*/ 229 w 250"/>
              <a:gd name="T73" fmla="*/ 83 h 212"/>
              <a:gd name="T74" fmla="*/ 146 w 250"/>
              <a:gd name="T75" fmla="*/ 19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0" h="212">
                <a:moveTo>
                  <a:pt x="248" y="71"/>
                </a:moveTo>
                <a:cubicBezTo>
                  <a:pt x="212" y="5"/>
                  <a:pt x="212" y="5"/>
                  <a:pt x="212" y="5"/>
                </a:cubicBezTo>
                <a:cubicBezTo>
                  <a:pt x="210" y="2"/>
                  <a:pt x="206" y="0"/>
                  <a:pt x="20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0"/>
                  <a:pt x="41" y="2"/>
                  <a:pt x="39" y="5"/>
                </a:cubicBezTo>
                <a:cubicBezTo>
                  <a:pt x="2" y="71"/>
                  <a:pt x="2" y="71"/>
                  <a:pt x="2" y="71"/>
                </a:cubicBezTo>
                <a:cubicBezTo>
                  <a:pt x="0" y="74"/>
                  <a:pt x="0" y="79"/>
                  <a:pt x="3" y="82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6" y="210"/>
                  <a:pt x="100" y="212"/>
                  <a:pt x="103" y="212"/>
                </a:cubicBezTo>
                <a:cubicBezTo>
                  <a:pt x="147" y="212"/>
                  <a:pt x="147" y="212"/>
                  <a:pt x="147" y="212"/>
                </a:cubicBezTo>
                <a:cubicBezTo>
                  <a:pt x="151" y="212"/>
                  <a:pt x="154" y="210"/>
                  <a:pt x="157" y="207"/>
                </a:cubicBezTo>
                <a:cubicBezTo>
                  <a:pt x="248" y="82"/>
                  <a:pt x="248" y="82"/>
                  <a:pt x="248" y="82"/>
                </a:cubicBezTo>
                <a:cubicBezTo>
                  <a:pt x="250" y="79"/>
                  <a:pt x="250" y="74"/>
                  <a:pt x="248" y="71"/>
                </a:cubicBezTo>
                <a:close/>
                <a:moveTo>
                  <a:pt x="230" y="69"/>
                </a:moveTo>
                <a:cubicBezTo>
                  <a:pt x="219" y="69"/>
                  <a:pt x="198" y="69"/>
                  <a:pt x="187" y="69"/>
                </a:cubicBezTo>
                <a:cubicBezTo>
                  <a:pt x="186" y="69"/>
                  <a:pt x="186" y="69"/>
                  <a:pt x="186" y="69"/>
                </a:cubicBezTo>
                <a:cubicBezTo>
                  <a:pt x="203" y="20"/>
                  <a:pt x="203" y="20"/>
                  <a:pt x="203" y="20"/>
                </a:cubicBezTo>
                <a:cubicBezTo>
                  <a:pt x="203" y="20"/>
                  <a:pt x="204" y="19"/>
                  <a:pt x="204" y="20"/>
                </a:cubicBezTo>
                <a:cubicBezTo>
                  <a:pt x="211" y="32"/>
                  <a:pt x="228" y="63"/>
                  <a:pt x="231" y="68"/>
                </a:cubicBezTo>
                <a:cubicBezTo>
                  <a:pt x="231" y="69"/>
                  <a:pt x="231" y="69"/>
                  <a:pt x="230" y="69"/>
                </a:cubicBezTo>
                <a:close/>
                <a:moveTo>
                  <a:pt x="161" y="69"/>
                </a:moveTo>
                <a:cubicBezTo>
                  <a:pt x="143" y="69"/>
                  <a:pt x="106" y="69"/>
                  <a:pt x="87" y="69"/>
                </a:cubicBezTo>
                <a:cubicBezTo>
                  <a:pt x="86" y="69"/>
                  <a:pt x="86" y="68"/>
                  <a:pt x="86" y="68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2" y="14"/>
                </a:cubicBezTo>
                <a:cubicBezTo>
                  <a:pt x="123" y="14"/>
                  <a:pt x="126" y="14"/>
                  <a:pt x="127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2" y="69"/>
                  <a:pt x="163" y="69"/>
                  <a:pt x="161" y="69"/>
                </a:cubicBezTo>
                <a:close/>
                <a:moveTo>
                  <a:pt x="145" y="14"/>
                </a:moveTo>
                <a:cubicBezTo>
                  <a:pt x="155" y="14"/>
                  <a:pt x="185" y="14"/>
                  <a:pt x="190" y="14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0" y="14"/>
                  <a:pt x="179" y="48"/>
                  <a:pt x="175" y="60"/>
                </a:cubicBezTo>
                <a:cubicBezTo>
                  <a:pt x="174" y="61"/>
                  <a:pt x="173" y="60"/>
                  <a:pt x="173" y="60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4"/>
                  <a:pt x="144" y="14"/>
                  <a:pt x="145" y="14"/>
                </a:cubicBezTo>
                <a:close/>
                <a:moveTo>
                  <a:pt x="74" y="59"/>
                </a:moveTo>
                <a:cubicBezTo>
                  <a:pt x="71" y="48"/>
                  <a:pt x="59" y="15"/>
                  <a:pt x="59" y="15"/>
                </a:cubicBezTo>
                <a:cubicBezTo>
                  <a:pt x="59" y="15"/>
                  <a:pt x="59" y="14"/>
                  <a:pt x="60" y="14"/>
                </a:cubicBezTo>
                <a:cubicBezTo>
                  <a:pt x="70" y="14"/>
                  <a:pt x="98" y="14"/>
                  <a:pt x="104" y="14"/>
                </a:cubicBezTo>
                <a:cubicBezTo>
                  <a:pt x="105" y="14"/>
                  <a:pt x="104" y="14"/>
                  <a:pt x="104" y="14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9"/>
                  <a:pt x="75" y="60"/>
                  <a:pt x="74" y="59"/>
                </a:cubicBezTo>
                <a:close/>
                <a:moveTo>
                  <a:pt x="166" y="83"/>
                </a:moveTo>
                <a:cubicBezTo>
                  <a:pt x="167" y="83"/>
                  <a:pt x="166" y="84"/>
                  <a:pt x="166" y="84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8" y="198"/>
                  <a:pt x="127" y="198"/>
                  <a:pt x="127" y="198"/>
                </a:cubicBezTo>
                <a:cubicBezTo>
                  <a:pt x="126" y="198"/>
                  <a:pt x="123" y="198"/>
                  <a:pt x="122" y="198"/>
                </a:cubicBezTo>
                <a:cubicBezTo>
                  <a:pt x="122" y="198"/>
                  <a:pt x="121" y="198"/>
                  <a:pt x="121" y="198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3"/>
                  <a:pt x="83" y="83"/>
                </a:cubicBezTo>
                <a:cubicBezTo>
                  <a:pt x="104" y="83"/>
                  <a:pt x="145" y="83"/>
                  <a:pt x="166" y="83"/>
                </a:cubicBezTo>
                <a:close/>
                <a:moveTo>
                  <a:pt x="47" y="21"/>
                </a:moveTo>
                <a:cubicBezTo>
                  <a:pt x="51" y="32"/>
                  <a:pt x="61" y="63"/>
                  <a:pt x="63" y="68"/>
                </a:cubicBezTo>
                <a:cubicBezTo>
                  <a:pt x="63" y="69"/>
                  <a:pt x="63" y="69"/>
                  <a:pt x="62" y="69"/>
                </a:cubicBezTo>
                <a:cubicBezTo>
                  <a:pt x="52" y="69"/>
                  <a:pt x="31" y="69"/>
                  <a:pt x="20" y="69"/>
                </a:cubicBezTo>
                <a:cubicBezTo>
                  <a:pt x="19" y="69"/>
                  <a:pt x="20" y="68"/>
                  <a:pt x="20" y="68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0"/>
                  <a:pt x="47" y="21"/>
                </a:cubicBezTo>
                <a:close/>
                <a:moveTo>
                  <a:pt x="22" y="83"/>
                </a:moveTo>
                <a:cubicBezTo>
                  <a:pt x="33" y="83"/>
                  <a:pt x="56" y="83"/>
                  <a:pt x="67" y="83"/>
                </a:cubicBezTo>
                <a:cubicBezTo>
                  <a:pt x="68" y="83"/>
                  <a:pt x="68" y="84"/>
                  <a:pt x="68" y="84"/>
                </a:cubicBezTo>
                <a:cubicBezTo>
                  <a:pt x="107" y="197"/>
                  <a:pt x="107" y="197"/>
                  <a:pt x="107" y="197"/>
                </a:cubicBezTo>
                <a:cubicBezTo>
                  <a:pt x="107" y="197"/>
                  <a:pt x="107" y="198"/>
                  <a:pt x="106" y="198"/>
                </a:cubicBezTo>
                <a:cubicBezTo>
                  <a:pt x="106" y="198"/>
                  <a:pt x="105" y="198"/>
                  <a:pt x="105" y="198"/>
                </a:cubicBezTo>
                <a:cubicBezTo>
                  <a:pt x="105" y="198"/>
                  <a:pt x="104" y="197"/>
                  <a:pt x="104" y="197"/>
                </a:cubicBezTo>
                <a:cubicBezTo>
                  <a:pt x="21" y="84"/>
                  <a:pt x="21" y="84"/>
                  <a:pt x="21" y="84"/>
                </a:cubicBezTo>
                <a:cubicBezTo>
                  <a:pt x="21" y="84"/>
                  <a:pt x="21" y="83"/>
                  <a:pt x="22" y="83"/>
                </a:cubicBezTo>
                <a:close/>
                <a:moveTo>
                  <a:pt x="146" y="198"/>
                </a:moveTo>
                <a:cubicBezTo>
                  <a:pt x="145" y="198"/>
                  <a:pt x="143" y="198"/>
                  <a:pt x="143" y="198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81" y="84"/>
                  <a:pt x="181" y="84"/>
                  <a:pt x="181" y="84"/>
                </a:cubicBezTo>
                <a:cubicBezTo>
                  <a:pt x="181" y="84"/>
                  <a:pt x="181" y="83"/>
                  <a:pt x="182" y="83"/>
                </a:cubicBezTo>
                <a:cubicBezTo>
                  <a:pt x="194" y="83"/>
                  <a:pt x="217" y="83"/>
                  <a:pt x="229" y="83"/>
                </a:cubicBezTo>
                <a:cubicBezTo>
                  <a:pt x="230" y="83"/>
                  <a:pt x="229" y="84"/>
                  <a:pt x="229" y="84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6" y="198"/>
                  <a:pt x="146" y="198"/>
                  <a:pt x="146" y="1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2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F9B2B407-5390-4B4A-B859-C8F4FAA80AFA}"/>
              </a:ext>
            </a:extLst>
          </p:cNvPr>
          <p:cNvSpPr>
            <a:spLocks noGrp="1"/>
          </p:cNvSpPr>
          <p:nvPr/>
        </p:nvSpPr>
        <p:spPr>
          <a:xfrm>
            <a:off x="1207365" y="405341"/>
            <a:ext cx="10178322" cy="7286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 of the Network Model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D6C80E9E-5583-4F9E-B4F8-362E7521D4C3}"/>
              </a:ext>
            </a:extLst>
          </p:cNvPr>
          <p:cNvSpPr>
            <a:spLocks noGrp="1"/>
          </p:cNvSpPr>
          <p:nvPr/>
        </p:nvSpPr>
        <p:spPr>
          <a:xfrm>
            <a:off x="1006839" y="1213169"/>
            <a:ext cx="10178322" cy="476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Four Relational Aspects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Instrumental Relations: ..they need the work of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Socio-emotional Relations: Working together can create some form of team spirit and loyalty.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Power and Dependency Relations: called “Political maneuvering or the power game”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Negotiating Relations: People in organizations have to share all kinds of “scarce resource”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6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5E5EA50C-E496-4F00-A76C-3B637A1EC0CA}"/>
              </a:ext>
            </a:extLst>
          </p:cNvPr>
          <p:cNvSpPr>
            <a:spLocks noGrp="1"/>
          </p:cNvSpPr>
          <p:nvPr/>
        </p:nvSpPr>
        <p:spPr>
          <a:xfrm>
            <a:off x="1175281" y="171835"/>
            <a:ext cx="10178322" cy="85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Differences in Relations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81CDD0BF-5B9F-44BB-9AD2-8490ED3DB32F}"/>
              </a:ext>
            </a:extLst>
          </p:cNvPr>
          <p:cNvSpPr>
            <a:spLocks noGrp="1"/>
          </p:cNvSpPr>
          <p:nvPr/>
        </p:nvSpPr>
        <p:spPr>
          <a:xfrm>
            <a:off x="1006839" y="1039810"/>
            <a:ext cx="10178322" cy="477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The following four points briefly summarize the reasons for the separate and central position of power relations.</a:t>
            </a:r>
          </a:p>
          <a:p>
            <a:pPr marL="457200" indent="-457200">
              <a:buAutoNum type="arabicPeriod"/>
            </a:pPr>
            <a:r>
              <a:rPr lang="en-US" altLang="zh-TW" dirty="0"/>
              <a:t>Power strategies are more covert than the strategies that people use in the other three kinds of relations…..”Political motives”</a:t>
            </a:r>
          </a:p>
          <a:p>
            <a:pPr marL="457200" indent="-457200">
              <a:buAutoNum type="arabicPeriod"/>
            </a:pPr>
            <a:r>
              <a:rPr lang="en-US" altLang="zh-TW" dirty="0"/>
              <a:t>The problems associated with the power relations are more fundamental and more difficult to solve than the problems in the other three relational types.</a:t>
            </a:r>
          </a:p>
          <a:p>
            <a:pPr marL="457200" indent="-457200">
              <a:buAutoNum type="arabicPeriod"/>
            </a:pPr>
            <a:r>
              <a:rPr lang="en-US" altLang="zh-TW" dirty="0"/>
              <a:t>The other three relations are more strongly influenced by the power relations than vice versa.</a:t>
            </a:r>
          </a:p>
          <a:p>
            <a:pPr marL="457200" indent="-457200">
              <a:buAutoNum type="arabicPeriod"/>
            </a:pPr>
            <a:endParaRPr lang="en-US" altLang="zh-TW" dirty="0"/>
          </a:p>
          <a:p>
            <a:pPr marL="457200" indent="-457200">
              <a:buAutoNum type="arabicPeriod"/>
            </a:pPr>
            <a:endParaRPr lang="en-US" altLang="zh-TW" dirty="0"/>
          </a:p>
          <a:p>
            <a:pPr marL="457200" indent="-457200">
              <a:buAutoNum type="arabicPeriod"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4056" y="4126980"/>
            <a:ext cx="6038878" cy="174829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7839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id="{0DA3D16E-A528-4071-BAF8-D19126F174B3}"/>
              </a:ext>
            </a:extLst>
          </p:cNvPr>
          <p:cNvSpPr>
            <a:spLocks noGrp="1"/>
          </p:cNvSpPr>
          <p:nvPr/>
        </p:nvSpPr>
        <p:spPr>
          <a:xfrm>
            <a:off x="1167260" y="167666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Main Points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16D64881-2B8D-49F6-B243-E2CFF7B8759D}"/>
              </a:ext>
            </a:extLst>
          </p:cNvPr>
          <p:cNvSpPr>
            <a:spLocks noGrp="1"/>
          </p:cNvSpPr>
          <p:nvPr/>
        </p:nvSpPr>
        <p:spPr>
          <a:xfrm>
            <a:off x="1006839" y="1270040"/>
            <a:ext cx="10178322" cy="4317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A person exercises power when he influences the behavior of another person. Power is a relational characteristic. Dependency is the reverse of power. One person is dependent on another if:</a:t>
            </a:r>
          </a:p>
          <a:p>
            <a:pPr marL="457200" indent="-457200">
              <a:buAutoNum type="arabicPeriod"/>
            </a:pPr>
            <a:r>
              <a:rPr lang="en-US" altLang="zh-TW" dirty="0"/>
              <a:t>He regards the activities of the other as important; and</a:t>
            </a:r>
          </a:p>
          <a:p>
            <a:pPr marL="457200" indent="-457200">
              <a:buAutoNum type="arabicPeriod"/>
            </a:pPr>
            <a:r>
              <a:rPr lang="en-US" altLang="zh-TW" dirty="0"/>
              <a:t>It is very difficult to find a substitute for those activities.</a:t>
            </a:r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 Maintaining and strengthening one's position in terms of subjectively perceived and registered power relations forms the rationale behind a wide variety of behaviors.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 The power game has its own rules as expressed by the term-”political maneuvering”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  Be aware that the energy invested in power game to achieving greater effectiveness in the organization, and other organizational conditions allow the struggle for power to become mired in endless tugs-of war and fruitless bickering.</a:t>
            </a:r>
          </a:p>
          <a:p>
            <a:pPr marL="457200" indent="-457200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3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F9B2B407-5390-4B4A-B859-C8F4FAA80AFA}"/>
              </a:ext>
            </a:extLst>
          </p:cNvPr>
          <p:cNvSpPr>
            <a:spLocks noGrp="1"/>
          </p:cNvSpPr>
          <p:nvPr/>
        </p:nvSpPr>
        <p:spPr>
          <a:xfrm>
            <a:off x="1068519" y="223444"/>
            <a:ext cx="10890870" cy="1725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Tension Balance in Structure and Culture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D6C80E9E-5583-4F9E-B4F8-362E7521D4C3}"/>
              </a:ext>
            </a:extLst>
          </p:cNvPr>
          <p:cNvSpPr>
            <a:spLocks noGrp="1"/>
          </p:cNvSpPr>
          <p:nvPr/>
        </p:nvSpPr>
        <p:spPr>
          <a:xfrm>
            <a:off x="950691" y="1188872"/>
            <a:ext cx="10178322" cy="511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Power and Dependency Aspect</a:t>
            </a:r>
          </a:p>
          <a:p>
            <a:pPr marL="0" indent="0">
              <a:buNone/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      Interdependency Combined strength &lt;--&gt; Autonomy, strong independent position</a:t>
            </a:r>
          </a:p>
          <a:p>
            <a:pPr marL="457200" indent="-457200">
              <a:buAutoNum type="arabicPeriod" startAt="2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Instrumental Aspect</a:t>
            </a:r>
          </a:p>
          <a:p>
            <a:pPr marL="0" indent="0">
              <a:buNone/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     Consensus &lt;--&gt; Preferences of one’s own</a:t>
            </a:r>
          </a:p>
          <a:p>
            <a:pPr marL="457200" indent="-457200">
              <a:buAutoNum type="arabicPeriod" startAt="3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Socio-emotional Aspect</a:t>
            </a:r>
          </a:p>
          <a:p>
            <a:pPr marL="0" indent="0"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We-feeling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&lt;--&gt;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Own identity</a:t>
            </a:r>
          </a:p>
          <a:p>
            <a:pPr marL="457200" indent="-457200">
              <a:buAutoNum type="arabicPeriod" startAt="4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Negotiating Aspect</a:t>
            </a:r>
          </a:p>
          <a:p>
            <a:pPr marL="0" indent="0"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Maximizing total benefits &lt;--&gt;Maximizing one’s own share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18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5F252C35-2920-4EA7-9ADF-5321A98D980F}"/>
              </a:ext>
            </a:extLst>
          </p:cNvPr>
          <p:cNvSpPr>
            <a:spLocks noGrp="1"/>
          </p:cNvSpPr>
          <p:nvPr/>
        </p:nvSpPr>
        <p:spPr>
          <a:xfrm>
            <a:off x="1069340" y="232844"/>
            <a:ext cx="11409750" cy="167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Main points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6C029715-C2B3-4EA6-8CE7-0D41F1A0D203}"/>
              </a:ext>
            </a:extLst>
          </p:cNvPr>
          <p:cNvSpPr>
            <a:spLocks noGrp="1"/>
          </p:cNvSpPr>
          <p:nvPr/>
        </p:nvSpPr>
        <p:spPr>
          <a:xfrm>
            <a:off x="1006839" y="1069307"/>
            <a:ext cx="10178322" cy="502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game</a:t>
            </a:r>
            <a:r>
              <a:rPr lang="zh-TW" altLang="en-US" dirty="0"/>
              <a:t> </a:t>
            </a:r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altLang="zh-TW" dirty="0"/>
              <a:t>power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decision-making</a:t>
            </a:r>
            <a:r>
              <a:rPr lang="zh-TW" altLang="en-US" dirty="0"/>
              <a:t> </a:t>
            </a:r>
            <a:r>
              <a:rPr lang="en-US" altLang="zh-TW" dirty="0"/>
              <a:t>about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allocation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scarce</a:t>
            </a:r>
            <a:r>
              <a:rPr lang="zh-TW" altLang="en-US" dirty="0"/>
              <a:t> </a:t>
            </a:r>
            <a:r>
              <a:rPr lang="en-US" altLang="zh-TW" dirty="0"/>
              <a:t>resources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traditional</a:t>
            </a:r>
            <a:r>
              <a:rPr lang="zh-TW" altLang="en-US" dirty="0"/>
              <a:t> </a:t>
            </a:r>
            <a:r>
              <a:rPr lang="en-US" altLang="zh-TW" dirty="0"/>
              <a:t>points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emphasis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parties</a:t>
            </a:r>
            <a:r>
              <a:rPr lang="zh-TW" altLang="en-US" dirty="0"/>
              <a:t> </a:t>
            </a:r>
            <a:r>
              <a:rPr lang="en-US" altLang="zh-TW" dirty="0"/>
              <a:t>model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organizations,</a:t>
            </a:r>
            <a:r>
              <a:rPr lang="zh-TW" altLang="en-US" dirty="0"/>
              <a:t> </a:t>
            </a:r>
            <a:r>
              <a:rPr lang="en-US" altLang="zh-TW" dirty="0"/>
              <a:t>fit</a:t>
            </a:r>
            <a:r>
              <a:rPr lang="zh-TW" altLang="en-US" dirty="0"/>
              <a:t> </a:t>
            </a:r>
            <a:r>
              <a:rPr lang="en-US" altLang="zh-TW" dirty="0"/>
              <a:t>well</a:t>
            </a:r>
            <a:r>
              <a:rPr lang="zh-TW" altLang="en-US" dirty="0"/>
              <a:t> </a:t>
            </a:r>
            <a:r>
              <a:rPr lang="en-US" altLang="zh-TW" dirty="0" err="1"/>
              <a:t>int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network</a:t>
            </a:r>
            <a:r>
              <a:rPr lang="zh-TW" altLang="en-US" dirty="0"/>
              <a:t> </a:t>
            </a:r>
            <a:r>
              <a:rPr lang="en-US" altLang="zh-TW" dirty="0"/>
              <a:t>model.</a:t>
            </a:r>
          </a:p>
          <a:p>
            <a:r>
              <a:rPr lang="en-US" altLang="zh-TW" dirty="0"/>
              <a:t>If we concentrate on the task-oriented and socio-emotional relations, then our eye falls on entirely different activities: rational decision-making, structuring and co-ordination of tasks, improving co-operation, team –building….there is always a balance between co-operative and competitive forces.</a:t>
            </a:r>
          </a:p>
          <a:p>
            <a:r>
              <a:rPr lang="en-US" altLang="zh-TW" dirty="0"/>
              <a:t>Examples of common problems in the relations between units are:</a:t>
            </a:r>
          </a:p>
          <a:p>
            <a:pPr marL="0" indent="0">
              <a:buNone/>
            </a:pPr>
            <a:r>
              <a:rPr lang="en-US" altLang="zh-TW" dirty="0"/>
              <a:t>   1.  co-ordination of tasks is far from perfect;</a:t>
            </a:r>
          </a:p>
          <a:p>
            <a:pPr marL="0" indent="0">
              <a:buNone/>
            </a:pPr>
            <a:r>
              <a:rPr lang="en-US" altLang="zh-TW" dirty="0"/>
              <a:t>   2.  personal irritations put work relations under pressure;</a:t>
            </a:r>
          </a:p>
          <a:p>
            <a:pPr marL="0" indent="0">
              <a:buNone/>
            </a:pPr>
            <a:r>
              <a:rPr lang="en-US" altLang="zh-TW" dirty="0"/>
              <a:t>   3.  the allocation of available resources becomes deadlocked;</a:t>
            </a:r>
          </a:p>
          <a:p>
            <a:pPr marL="452438" indent="-452438">
              <a:buNone/>
            </a:pPr>
            <a:r>
              <a:rPr lang="en-US" altLang="zh-TW" dirty="0"/>
              <a:t>   4. power struggles between departments result in an ongoing struggle for competence and   authority.</a:t>
            </a:r>
          </a:p>
        </p:txBody>
      </p:sp>
    </p:spTree>
    <p:extLst>
      <p:ext uri="{BB962C8B-B14F-4D97-AF65-F5344CB8AC3E}">
        <p14:creationId xmlns:p14="http://schemas.microsoft.com/office/powerpoint/2010/main" val="17782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F9B2B407-5390-4B4A-B859-C8F4FAA80AFA}"/>
              </a:ext>
            </a:extLst>
          </p:cNvPr>
          <p:cNvSpPr>
            <a:spLocks noGrp="1"/>
          </p:cNvSpPr>
          <p:nvPr/>
        </p:nvSpPr>
        <p:spPr>
          <a:xfrm>
            <a:off x="1239449" y="193922"/>
            <a:ext cx="10655772" cy="19277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 Group Behavior-</a:t>
            </a:r>
            <a:r>
              <a:rPr lang="en-US" altLang="zh-TW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for Corporation, Conditions for Competition and Conditions for Conflict</a:t>
            </a:r>
            <a:r>
              <a:rPr lang="zh-TW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zh-TW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D6C80E9E-5583-4F9E-B4F8-362E7521D4C3}"/>
              </a:ext>
            </a:extLst>
          </p:cNvPr>
          <p:cNvSpPr>
            <a:spLocks noGrp="1"/>
          </p:cNvSpPr>
          <p:nvPr/>
        </p:nvSpPr>
        <p:spPr>
          <a:xfrm>
            <a:off x="1006839" y="1157797"/>
            <a:ext cx="10178322" cy="5191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/>
              <a:t>The following factors influence intergroup relations: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Task structure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Interdependence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Goals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Substitutability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Time availability</a:t>
            </a:r>
          </a:p>
          <a:p>
            <a:pPr marL="457200" indent="-457200">
              <a:buAutoNum type="arabicPeriod"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** Cooperation, competition, and conflict are three of the consequences of groups being brought together.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76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id="{F3CA687B-A3D3-4F8B-9044-C29B9FD133B1}"/>
              </a:ext>
            </a:extLst>
          </p:cNvPr>
          <p:cNvSpPr>
            <a:spLocks noGrp="1"/>
          </p:cNvSpPr>
          <p:nvPr/>
        </p:nvSpPr>
        <p:spPr>
          <a:xfrm>
            <a:off x="1215386" y="303099"/>
            <a:ext cx="10178322" cy="797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Conditions for cooperation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A05566F-2D99-4DFC-9310-F21D38CD3D29}"/>
              </a:ext>
            </a:extLst>
          </p:cNvPr>
          <p:cNvSpPr>
            <a:spLocks noGrp="1"/>
          </p:cNvSpPr>
          <p:nvPr/>
        </p:nvSpPr>
        <p:spPr>
          <a:xfrm>
            <a:off x="1006839" y="1215498"/>
            <a:ext cx="10178322" cy="4699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Perhaps the most important condition that leads to cooperative behavior is mutual interdependence for achieving the goals of the organization.</a:t>
            </a:r>
          </a:p>
          <a:p>
            <a:pPr marL="514350" indent="-514350"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However, the two groups to be able to achieve the same goal, liberal information sharing is a necessary precondition.</a:t>
            </a:r>
          </a:p>
          <a:p>
            <a:pPr marL="514350" indent="-514350"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Cooperation also takes place because one group realizes that the other group has the competence and willingness to contribute to the achievement of the common goal.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813</Words>
  <Application>Microsoft Office PowerPoint</Application>
  <PresentationFormat>寬螢幕</PresentationFormat>
  <Paragraphs>80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等线</vt:lpstr>
      <vt:lpstr>微软雅黑</vt:lpstr>
      <vt:lpstr>宋体</vt:lpstr>
      <vt:lpstr>新細明體</vt:lpstr>
      <vt:lpstr>Arial</vt:lpstr>
      <vt:lpstr>Calibri</vt:lpstr>
      <vt:lpstr>Calibri Light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Helen Peng</cp:lastModifiedBy>
  <cp:revision>36</cp:revision>
  <dcterms:created xsi:type="dcterms:W3CDTF">2017-07-04T12:53:00Z</dcterms:created>
  <dcterms:modified xsi:type="dcterms:W3CDTF">2020-07-17T08:28:40Z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