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67" r:id="rId3"/>
    <p:sldId id="297" r:id="rId4"/>
    <p:sldId id="305" r:id="rId5"/>
    <p:sldId id="306" r:id="rId6"/>
    <p:sldId id="307" r:id="rId7"/>
    <p:sldId id="308" r:id="rId8"/>
    <p:sldId id="309" r:id="rId9"/>
    <p:sldId id="310" r:id="rId10"/>
    <p:sldId id="311" r:id="rId11"/>
    <p:sldId id="312" r:id="rId12"/>
    <p:sldId id="313" r:id="rId13"/>
    <p:sldId id="314" r:id="rId14"/>
    <p:sldId id="319" r:id="rId15"/>
    <p:sldId id="320" r:id="rId16"/>
    <p:sldId id="321" r:id="rId17"/>
    <p:sldId id="323" r:id="rId18"/>
    <p:sldId id="324" r:id="rId19"/>
    <p:sldId id="325" r:id="rId20"/>
    <p:sldId id="326" r:id="rId21"/>
    <p:sldId id="327" r:id="rId22"/>
    <p:sldId id="318" r:id="rId23"/>
    <p:sldId id="322" r:id="rId24"/>
    <p:sldId id="328" r:id="rId25"/>
    <p:sldId id="329" r:id="rId26"/>
    <p:sldId id="330" r:id="rId27"/>
    <p:sldId id="331"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16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4766708-9DC8-496F-BC69-5ED86D757FD6}" type="datetimeFigureOut">
              <a:rPr lang="zh-CN" altLang="en-US" smtClean="0"/>
              <a:t>2020/6/29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CAE882-252E-4B18-B851-34198A1E84F3}" type="slidenum">
              <a:rPr lang="zh-CN" altLang="en-US" smtClean="0"/>
              <a:t>‹#›</a:t>
            </a:fld>
            <a:endParaRPr lang="zh-CN" altLang="en-US"/>
          </a:p>
        </p:txBody>
      </p:sp>
    </p:spTree>
    <p:extLst>
      <p:ext uri="{BB962C8B-B14F-4D97-AF65-F5344CB8AC3E}">
        <p14:creationId xmlns:p14="http://schemas.microsoft.com/office/powerpoint/2010/main" val="395084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a:t>
            </a:fld>
            <a:endParaRPr lang="zh-CN" altLang="en-US"/>
          </a:p>
        </p:txBody>
      </p:sp>
    </p:spTree>
    <p:extLst>
      <p:ext uri="{BB962C8B-B14F-4D97-AF65-F5344CB8AC3E}">
        <p14:creationId xmlns:p14="http://schemas.microsoft.com/office/powerpoint/2010/main" val="285091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10</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11</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12</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13</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14</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15</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16</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17</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18</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19</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20</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21</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22</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23</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24</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25</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26</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27</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3</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4</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5</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6</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7</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8</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9</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536575" y="529590"/>
            <a:ext cx="11118850" cy="5799455"/>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991735" y="1957070"/>
            <a:ext cx="2208530" cy="819150"/>
            <a:chOff x="8190" y="3147"/>
            <a:chExt cx="3478" cy="1290"/>
          </a:xfrm>
        </p:grpSpPr>
        <p:cxnSp>
          <p:nvCxnSpPr>
            <p:cNvPr id="10" name="直接连接符 9"/>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4989830" y="3958590"/>
            <a:ext cx="2208530" cy="819150"/>
            <a:chOff x="8190" y="3147"/>
            <a:chExt cx="3478" cy="1290"/>
          </a:xfrm>
        </p:grpSpPr>
        <p:cxnSp>
          <p:nvCxnSpPr>
            <p:cNvPr id="16" name="直接连接符 15"/>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639695" y="2909570"/>
            <a:ext cx="6913245" cy="923330"/>
          </a:xfrm>
          <a:prstGeom prst="rect">
            <a:avLst/>
          </a:prstGeom>
          <a:noFill/>
        </p:spPr>
        <p:txBody>
          <a:bodyPr wrap="square" rtlCol="0">
            <a:spAutoFit/>
          </a:bodyPr>
          <a:lstStyle/>
          <a:p>
            <a:pPr algn="ctr"/>
            <a:r>
              <a:rPr lang="en-US" altLang="zh-TW" sz="5400" dirty="0"/>
              <a:t>Managing negotiation</a:t>
            </a:r>
            <a:endParaRPr lang="en-US" altLang="zh-CN" sz="5400" b="1" dirty="0">
              <a:solidFill>
                <a:schemeClr val="bg1"/>
              </a:solidFill>
              <a:latin typeface="微软雅黑" panose="020B0503020204020204" charset="-122"/>
              <a:ea typeface="微软雅黑" panose="020B0503020204020204" charset="-122"/>
            </a:endParaRPr>
          </a:p>
        </p:txBody>
      </p:sp>
      <p:sp>
        <p:nvSpPr>
          <p:cNvPr id="22" name="任意多边形 21"/>
          <p:cNvSpPr/>
          <p:nvPr/>
        </p:nvSpPr>
        <p:spPr>
          <a:xfrm>
            <a:off x="5860415" y="4025265"/>
            <a:ext cx="472440" cy="472440"/>
          </a:xfrm>
          <a:custGeom>
            <a:avLst/>
            <a:gdLst>
              <a:gd name="connsiteX0" fmla="*/ 395923 w 791846"/>
              <a:gd name="connsiteY0" fmla="*/ 0 h 791846"/>
              <a:gd name="connsiteX1" fmla="*/ 791846 w 791846"/>
              <a:gd name="connsiteY1" fmla="*/ 395923 h 791846"/>
              <a:gd name="connsiteX2" fmla="*/ 395923 w 791846"/>
              <a:gd name="connsiteY2" fmla="*/ 791846 h 791846"/>
              <a:gd name="connsiteX3" fmla="*/ 0 w 791846"/>
              <a:gd name="connsiteY3" fmla="*/ 395923 h 791846"/>
              <a:gd name="connsiteX4" fmla="*/ 395923 w 791846"/>
              <a:gd name="connsiteY4" fmla="*/ 0 h 791846"/>
              <a:gd name="connsiteX5" fmla="*/ 240348 w 791846"/>
              <a:gd name="connsiteY5" fmla="*/ 150178 h 791846"/>
              <a:gd name="connsiteX6" fmla="*/ 240348 w 791846"/>
              <a:gd name="connsiteY6" fmla="*/ 641668 h 791846"/>
              <a:gd name="connsiteX7" fmla="*/ 663893 w 791846"/>
              <a:gd name="connsiteY7" fmla="*/ 395923 h 791846"/>
              <a:gd name="connsiteX8" fmla="*/ 240348 w 791846"/>
              <a:gd name="connsiteY8" fmla="*/ 150178 h 79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846" h="791846">
                <a:moveTo>
                  <a:pt x="395923" y="0"/>
                </a:moveTo>
                <a:cubicBezTo>
                  <a:pt x="614585" y="0"/>
                  <a:pt x="791846" y="177261"/>
                  <a:pt x="791846" y="395923"/>
                </a:cubicBezTo>
                <a:cubicBezTo>
                  <a:pt x="791846" y="614585"/>
                  <a:pt x="614585" y="791846"/>
                  <a:pt x="395923" y="791846"/>
                </a:cubicBezTo>
                <a:cubicBezTo>
                  <a:pt x="177261" y="791846"/>
                  <a:pt x="0" y="614585"/>
                  <a:pt x="0" y="395923"/>
                </a:cubicBezTo>
                <a:cubicBezTo>
                  <a:pt x="0" y="177261"/>
                  <a:pt x="177261" y="0"/>
                  <a:pt x="395923" y="0"/>
                </a:cubicBezTo>
                <a:close/>
                <a:moveTo>
                  <a:pt x="240348" y="150178"/>
                </a:moveTo>
                <a:lnTo>
                  <a:pt x="240348" y="641668"/>
                </a:lnTo>
                <a:lnTo>
                  <a:pt x="663893" y="395923"/>
                </a:lnTo>
                <a:lnTo>
                  <a:pt x="240348" y="1501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3210560" y="5514975"/>
            <a:ext cx="5772150" cy="400110"/>
          </a:xfrm>
          <a:prstGeom prst="rect">
            <a:avLst/>
          </a:prstGeom>
          <a:noFill/>
        </p:spPr>
        <p:txBody>
          <a:bodyPr wrap="square" rtlCol="0">
            <a:spAutoFit/>
          </a:bodyPr>
          <a:lstStyle/>
          <a:p>
            <a:pPr algn="ctr"/>
            <a:r>
              <a:rPr lang="en-US" altLang="zh-TW" sz="2000" dirty="0"/>
              <a:t>Helen </a:t>
            </a:r>
            <a:r>
              <a:rPr lang="en-US" altLang="zh-TW" sz="2000" dirty="0" err="1"/>
              <a:t>Peng</a:t>
            </a:r>
            <a:endParaRPr lang="zh-TW" altLang="en-US" sz="2000" dirty="0"/>
          </a:p>
        </p:txBody>
      </p:sp>
      <p:cxnSp>
        <p:nvCxnSpPr>
          <p:cNvPr id="3" name="直接连接符 2"/>
          <p:cNvCxnSpPr/>
          <p:nvPr/>
        </p:nvCxnSpPr>
        <p:spPr>
          <a:xfrm flipV="1">
            <a:off x="5767070" y="2364105"/>
            <a:ext cx="659130" cy="50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
                                        </p:tgtEl>
                                      </p:cBhvr>
                                    </p:animEffect>
                                  </p:childTnLst>
                                </p:cTn>
                              </p:par>
                            </p:childTnLst>
                          </p:cTn>
                        </p:par>
                        <p:par>
                          <p:cTn id="25" fill="hold">
                            <p:stCondLst>
                              <p:cond delay="29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400"/>
                            </p:stCondLst>
                            <p:childTnLst>
                              <p:par>
                                <p:cTn id="37" presetID="12" presetClass="entr" presetSubtype="4"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up)">
                                      <p:cBhvr>
                                        <p:cTn id="40" dur="500"/>
                                        <p:tgtEl>
                                          <p:spTgt spid="2"/>
                                        </p:tgtEl>
                                      </p:cBhvr>
                                    </p:animEffect>
                                  </p:childTnLst>
                                </p:cTn>
                              </p:par>
                              <p:par>
                                <p:cTn id="41" presetID="26" presetClass="emph" presetSubtype="0" fill="hold" grpId="1" nodeType="with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19" grpId="1"/>
      <p:bldP spid="22" grpId="0" animBg="1"/>
      <p:bldP spid="22" grpId="1"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0" name="標題 1">
            <a:extLst>
              <a:ext uri="{FF2B5EF4-FFF2-40B4-BE49-F238E27FC236}">
                <a16:creationId xmlns="" xmlns:a16="http://schemas.microsoft.com/office/drawing/2014/main" id="{9C4B9C75-F120-4BBE-998C-1BF40A8728AE}"/>
              </a:ext>
            </a:extLst>
          </p:cNvPr>
          <p:cNvSpPr>
            <a:spLocks noGrp="1"/>
          </p:cNvSpPr>
          <p:nvPr>
            <p:ph type="title"/>
          </p:nvPr>
        </p:nvSpPr>
        <p:spPr>
          <a:xfrm>
            <a:off x="1251678" y="139700"/>
            <a:ext cx="10178322" cy="1492132"/>
          </a:xfrm>
        </p:spPr>
        <p:txBody>
          <a:bodyPr>
            <a:normAutofit/>
          </a:bodyPr>
          <a:lstStyle/>
          <a:p>
            <a:r>
              <a:rPr lang="en-US" altLang="zh-TW" sz="5400" dirty="0">
                <a:solidFill>
                  <a:srgbClr val="7030A0"/>
                </a:solidFill>
              </a:rPr>
              <a:t>Types of Conflict-</a:t>
            </a:r>
            <a:br>
              <a:rPr lang="en-US" altLang="zh-TW" sz="5400" dirty="0">
                <a:solidFill>
                  <a:srgbClr val="7030A0"/>
                </a:solidFill>
              </a:rPr>
            </a:br>
            <a:r>
              <a:rPr lang="en-US" altLang="zh-TW" sz="3200" dirty="0">
                <a:solidFill>
                  <a:srgbClr val="7030A0"/>
                </a:solidFill>
                <a:latin typeface="Arial" panose="020B0604020202020204" pitchFamily="34" charset="0"/>
                <a:cs typeface="Arial" panose="020B0604020202020204" pitchFamily="34" charset="0"/>
              </a:rPr>
              <a:t>conflict processes</a:t>
            </a:r>
            <a:r>
              <a:rPr lang="zh-TW" altLang="en-US" sz="3200" dirty="0">
                <a:solidFill>
                  <a:srgbClr val="7030A0"/>
                </a:solidFill>
                <a:latin typeface="Arial" panose="020B0604020202020204" pitchFamily="34" charset="0"/>
                <a:cs typeface="Arial" panose="020B0604020202020204" pitchFamily="34" charset="0"/>
              </a:rPr>
              <a:t> </a:t>
            </a:r>
            <a:r>
              <a:rPr lang="en-US" altLang="zh-TW" sz="3200" dirty="0">
                <a:solidFill>
                  <a:srgbClr val="7030A0"/>
                </a:solidFill>
                <a:latin typeface="Arial" panose="020B0604020202020204" pitchFamily="34" charset="0"/>
                <a:cs typeface="Arial" panose="020B0604020202020204" pitchFamily="34" charset="0"/>
              </a:rPr>
              <a:t>II</a:t>
            </a:r>
            <a:endParaRPr lang="zh-TW" altLang="en-US" dirty="0">
              <a:solidFill>
                <a:srgbClr val="7030A0"/>
              </a:solidFill>
            </a:endParaRPr>
          </a:p>
        </p:txBody>
      </p:sp>
      <p:pic>
        <p:nvPicPr>
          <p:cNvPr id="12" name="Picture 2" descr="ãDonelson Forsyth Model of Conflictãçåçæå°çµæ">
            <a:extLst>
              <a:ext uri="{FF2B5EF4-FFF2-40B4-BE49-F238E27FC236}">
                <a16:creationId xmlns="" xmlns:a16="http://schemas.microsoft.com/office/drawing/2014/main" id="{2EE190E2-01AE-4277-AD58-3DA3266802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676" y="1874517"/>
            <a:ext cx="11287432" cy="498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57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3" name="標題 1">
            <a:extLst>
              <a:ext uri="{FF2B5EF4-FFF2-40B4-BE49-F238E27FC236}">
                <a16:creationId xmlns="" xmlns:a16="http://schemas.microsoft.com/office/drawing/2014/main" id="{9C4B9C75-F120-4BBE-998C-1BF40A8728AE}"/>
              </a:ext>
            </a:extLst>
          </p:cNvPr>
          <p:cNvSpPr>
            <a:spLocks noGrp="1"/>
          </p:cNvSpPr>
          <p:nvPr>
            <p:ph type="title"/>
          </p:nvPr>
        </p:nvSpPr>
        <p:spPr>
          <a:xfrm>
            <a:off x="1323868" y="23605"/>
            <a:ext cx="10178322" cy="1492132"/>
          </a:xfrm>
        </p:spPr>
        <p:txBody>
          <a:bodyPr/>
          <a:lstStyle/>
          <a:p>
            <a:r>
              <a:rPr lang="en-US" altLang="zh-TW" sz="3600" dirty="0">
                <a:solidFill>
                  <a:srgbClr val="7030A0"/>
                </a:solidFill>
                <a:latin typeface="Arial" panose="020B0604020202020204" pitchFamily="34" charset="0"/>
                <a:cs typeface="Arial" panose="020B0604020202020204" pitchFamily="34" charset="0"/>
              </a:rPr>
              <a:t>Donelson Forsyth’s </a:t>
            </a:r>
            <a:br>
              <a:rPr lang="en-US" altLang="zh-TW" sz="3600" dirty="0">
                <a:solidFill>
                  <a:srgbClr val="7030A0"/>
                </a:solidFill>
                <a:latin typeface="Arial" panose="020B0604020202020204" pitchFamily="34" charset="0"/>
                <a:cs typeface="Arial" panose="020B0604020202020204" pitchFamily="34" charset="0"/>
              </a:rPr>
            </a:br>
            <a:r>
              <a:rPr lang="en-US" altLang="zh-TW" sz="2800" dirty="0">
                <a:solidFill>
                  <a:srgbClr val="7030A0"/>
                </a:solidFill>
                <a:latin typeface="Arial" panose="020B0604020202020204" pitchFamily="34" charset="0"/>
                <a:cs typeface="Arial" panose="020B0604020202020204" pitchFamily="34" charset="0"/>
              </a:rPr>
              <a:t>5 stage conflict resolution process</a:t>
            </a:r>
            <a:endParaRPr lang="zh-TW" altLang="en-US" sz="2800" dirty="0">
              <a:solidFill>
                <a:srgbClr val="7030A0"/>
              </a:solidFill>
              <a:latin typeface="Arial" panose="020B0604020202020204" pitchFamily="34" charset="0"/>
              <a:cs typeface="Arial" panose="020B0604020202020204" pitchFamily="34" charset="0"/>
            </a:endParaRPr>
          </a:p>
        </p:txBody>
      </p:sp>
      <p:sp>
        <p:nvSpPr>
          <p:cNvPr id="15" name="內容版面配置區 2">
            <a:extLst>
              <a:ext uri="{FF2B5EF4-FFF2-40B4-BE49-F238E27FC236}">
                <a16:creationId xmlns="" xmlns:a16="http://schemas.microsoft.com/office/drawing/2014/main" id="{74B395BF-9B73-4034-B987-778003B99490}"/>
              </a:ext>
            </a:extLst>
          </p:cNvPr>
          <p:cNvSpPr>
            <a:spLocks noGrp="1"/>
          </p:cNvSpPr>
          <p:nvPr>
            <p:ph idx="1"/>
          </p:nvPr>
        </p:nvSpPr>
        <p:spPr>
          <a:xfrm>
            <a:off x="1203551" y="2165685"/>
            <a:ext cx="10178322" cy="3593591"/>
          </a:xfrm>
        </p:spPr>
        <p:txBody>
          <a:bodyPr/>
          <a:lstStyle/>
          <a:p>
            <a:r>
              <a:rPr lang="en-US" altLang="zh-TW" sz="3200" dirty="0">
                <a:solidFill>
                  <a:srgbClr val="7030A0"/>
                </a:solidFill>
                <a:latin typeface="Arial" panose="020B0604020202020204" pitchFamily="34" charset="0"/>
                <a:cs typeface="Arial" panose="020B0604020202020204" pitchFamily="34" charset="0"/>
              </a:rPr>
              <a:t>conflict processes</a:t>
            </a:r>
            <a:r>
              <a:rPr lang="zh-TW" altLang="en-US" sz="3200" dirty="0">
                <a:solidFill>
                  <a:srgbClr val="7030A0"/>
                </a:solidFill>
                <a:latin typeface="Arial" panose="020B0604020202020204" pitchFamily="34" charset="0"/>
                <a:cs typeface="Arial" panose="020B0604020202020204" pitchFamily="34" charset="0"/>
              </a:rPr>
              <a:t> </a:t>
            </a:r>
            <a:r>
              <a:rPr lang="en-US" altLang="zh-TW" sz="3200" dirty="0">
                <a:solidFill>
                  <a:srgbClr val="7030A0"/>
                </a:solidFill>
                <a:latin typeface="Arial" panose="020B0604020202020204" pitchFamily="34" charset="0"/>
                <a:cs typeface="Arial" panose="020B0604020202020204" pitchFamily="34" charset="0"/>
              </a:rPr>
              <a:t>II</a:t>
            </a:r>
          </a:p>
          <a:p>
            <a:pPr marL="514350" indent="-514350">
              <a:buFont typeface="+mj-lt"/>
              <a:buAutoNum type="arabicPeriod"/>
            </a:pPr>
            <a:r>
              <a:rPr lang="en-US" altLang="zh-TW" sz="2400" dirty="0">
                <a:solidFill>
                  <a:srgbClr val="002060"/>
                </a:solidFill>
                <a:latin typeface="Arial" panose="020B0604020202020204" pitchFamily="34" charset="0"/>
                <a:cs typeface="Arial" panose="020B0604020202020204" pitchFamily="34" charset="0"/>
              </a:rPr>
              <a:t>Disagreement</a:t>
            </a:r>
          </a:p>
          <a:p>
            <a:pPr marL="514350" indent="-514350">
              <a:buFont typeface="+mj-lt"/>
              <a:buAutoNum type="arabicPeriod"/>
            </a:pPr>
            <a:r>
              <a:rPr lang="en-US" altLang="zh-TW" sz="2400" dirty="0">
                <a:solidFill>
                  <a:srgbClr val="002060"/>
                </a:solidFill>
                <a:latin typeface="Arial" panose="020B0604020202020204" pitchFamily="34" charset="0"/>
                <a:cs typeface="Arial" panose="020B0604020202020204" pitchFamily="34" charset="0"/>
              </a:rPr>
              <a:t>Confrontation</a:t>
            </a:r>
          </a:p>
          <a:p>
            <a:pPr marL="514350" indent="-514350">
              <a:buFont typeface="+mj-lt"/>
              <a:buAutoNum type="arabicPeriod"/>
            </a:pPr>
            <a:r>
              <a:rPr lang="en-US" altLang="zh-TW" sz="2400" dirty="0">
                <a:solidFill>
                  <a:srgbClr val="002060"/>
                </a:solidFill>
                <a:latin typeface="Arial" panose="020B0604020202020204" pitchFamily="34" charset="0"/>
                <a:cs typeface="Arial" panose="020B0604020202020204" pitchFamily="34" charset="0"/>
              </a:rPr>
              <a:t>Escalation</a:t>
            </a:r>
          </a:p>
          <a:p>
            <a:pPr marL="514350" indent="-514350">
              <a:buFont typeface="+mj-lt"/>
              <a:buAutoNum type="arabicPeriod"/>
            </a:pPr>
            <a:r>
              <a:rPr lang="en-US" altLang="zh-TW" sz="2400" dirty="0">
                <a:solidFill>
                  <a:srgbClr val="002060"/>
                </a:solidFill>
                <a:latin typeface="Arial" panose="020B0604020202020204" pitchFamily="34" charset="0"/>
                <a:cs typeface="Arial" panose="020B0604020202020204" pitchFamily="34" charset="0"/>
              </a:rPr>
              <a:t>De-escalation</a:t>
            </a:r>
          </a:p>
          <a:p>
            <a:pPr marL="514350" indent="-514350">
              <a:buFont typeface="+mj-lt"/>
              <a:buAutoNum type="arabicPeriod"/>
            </a:pPr>
            <a:r>
              <a:rPr lang="en-US" altLang="zh-TW" sz="2400" dirty="0">
                <a:solidFill>
                  <a:srgbClr val="002060"/>
                </a:solidFill>
                <a:latin typeface="Arial" panose="020B0604020202020204" pitchFamily="34" charset="0"/>
                <a:cs typeface="Arial" panose="020B0604020202020204" pitchFamily="34" charset="0"/>
              </a:rPr>
              <a:t>Resolution</a:t>
            </a:r>
          </a:p>
          <a:p>
            <a:pPr marL="514350" indent="-514350">
              <a:buFont typeface="+mj-lt"/>
              <a:buAutoNum type="arabicPeriod"/>
            </a:pPr>
            <a:endParaRPr lang="en-US" altLang="zh-TW" sz="2400" dirty="0">
              <a:solidFill>
                <a:srgbClr val="002060"/>
              </a:solidFill>
              <a:latin typeface="Arial" panose="020B0604020202020204" pitchFamily="34" charset="0"/>
              <a:cs typeface="Arial" panose="020B0604020202020204" pitchFamily="34" charset="0"/>
            </a:endParaRPr>
          </a:p>
          <a:p>
            <a:pPr marL="0" indent="0">
              <a:buNone/>
            </a:pPr>
            <a:endParaRPr lang="en-US" altLang="zh-TW" sz="2400" dirty="0">
              <a:solidFill>
                <a:srgbClr val="7030A0"/>
              </a:solidFill>
              <a:latin typeface="Arial" panose="020B0604020202020204" pitchFamily="34" charset="0"/>
              <a:cs typeface="Arial" panose="020B0604020202020204" pitchFamily="34" charset="0"/>
            </a:endParaRPr>
          </a:p>
          <a:p>
            <a:endParaRPr lang="en-US" altLang="zh-TW" sz="3200" dirty="0">
              <a:solidFill>
                <a:srgbClr val="7030A0"/>
              </a:solidFill>
              <a:latin typeface="Arial" panose="020B0604020202020204" pitchFamily="34" charset="0"/>
              <a:cs typeface="Arial" panose="020B0604020202020204" pitchFamily="34" charset="0"/>
            </a:endParaRPr>
          </a:p>
          <a:p>
            <a:pPr marL="0" indent="0">
              <a:buNone/>
            </a:pPr>
            <a:endParaRPr lang="zh-TW" altLang="en-US" sz="32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92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9" name="標題 1">
            <a:extLst>
              <a:ext uri="{FF2B5EF4-FFF2-40B4-BE49-F238E27FC236}">
                <a16:creationId xmlns="" xmlns:a16="http://schemas.microsoft.com/office/drawing/2014/main" id="{B700E17A-176B-4FC2-BE4A-5EE8B0D1D8B0}"/>
              </a:ext>
            </a:extLst>
          </p:cNvPr>
          <p:cNvSpPr>
            <a:spLocks noGrp="1"/>
          </p:cNvSpPr>
          <p:nvPr>
            <p:ph type="title"/>
          </p:nvPr>
        </p:nvSpPr>
        <p:spPr>
          <a:xfrm>
            <a:off x="1235636" y="-145991"/>
            <a:ext cx="10178322" cy="1492132"/>
          </a:xfrm>
        </p:spPr>
        <p:txBody>
          <a:bodyPr/>
          <a:lstStyle/>
          <a:p>
            <a:r>
              <a:rPr lang="en-US" altLang="zh-TW" sz="5400" dirty="0">
                <a:solidFill>
                  <a:srgbClr val="7030A0"/>
                </a:solidFill>
              </a:rPr>
              <a:t>Dynamics of Conflict</a:t>
            </a:r>
            <a:endParaRPr lang="zh-TW" altLang="en-US" dirty="0">
              <a:solidFill>
                <a:srgbClr val="7030A0"/>
              </a:solidFill>
            </a:endParaRPr>
          </a:p>
        </p:txBody>
      </p:sp>
      <p:pic>
        <p:nvPicPr>
          <p:cNvPr id="10" name="Picture 2" descr="ç¸éåç">
            <a:extLst>
              <a:ext uri="{FF2B5EF4-FFF2-40B4-BE49-F238E27FC236}">
                <a16:creationId xmlns="" xmlns:a16="http://schemas.microsoft.com/office/drawing/2014/main" id="{DB3EF2CF-A2B4-4A93-8DD9-D7E1D20BC8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668" y="1730477"/>
            <a:ext cx="11238271" cy="512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37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graphicFrame>
        <p:nvGraphicFramePr>
          <p:cNvPr id="13" name="內容版面配置區 11">
            <a:extLst>
              <a:ext uri="{FF2B5EF4-FFF2-40B4-BE49-F238E27FC236}">
                <a16:creationId xmlns="" xmlns:a16="http://schemas.microsoft.com/office/drawing/2014/main" id="{F96F6413-C24D-454C-888A-E9D79ECB241C}"/>
              </a:ext>
            </a:extLst>
          </p:cNvPr>
          <p:cNvGraphicFramePr>
            <a:graphicFrameLocks/>
          </p:cNvGraphicFramePr>
          <p:nvPr>
            <p:extLst>
              <p:ext uri="{D42A27DB-BD31-4B8C-83A1-F6EECF244321}">
                <p14:modId xmlns:p14="http://schemas.microsoft.com/office/powerpoint/2010/main" val="2250334752"/>
              </p:ext>
            </p:extLst>
          </p:nvPr>
        </p:nvGraphicFramePr>
        <p:xfrm>
          <a:off x="606860" y="139700"/>
          <a:ext cx="7118556" cy="6190299"/>
        </p:xfrm>
        <a:graphic>
          <a:graphicData uri="http://schemas.openxmlformats.org/drawingml/2006/table">
            <a:tbl>
              <a:tblPr firstRow="1" bandRow="1">
                <a:tableStyleId>{5C22544A-7EE6-4342-B048-85BDC9FD1C3A}</a:tableStyleId>
              </a:tblPr>
              <a:tblGrid>
                <a:gridCol w="1845192">
                  <a:extLst>
                    <a:ext uri="{9D8B030D-6E8A-4147-A177-3AD203B41FA5}">
                      <a16:colId xmlns="" xmlns:a16="http://schemas.microsoft.com/office/drawing/2014/main" val="3626655739"/>
                    </a:ext>
                  </a:extLst>
                </a:gridCol>
                <a:gridCol w="1757788">
                  <a:extLst>
                    <a:ext uri="{9D8B030D-6E8A-4147-A177-3AD203B41FA5}">
                      <a16:colId xmlns="" xmlns:a16="http://schemas.microsoft.com/office/drawing/2014/main" val="471507863"/>
                    </a:ext>
                  </a:extLst>
                </a:gridCol>
                <a:gridCol w="1757788">
                  <a:extLst>
                    <a:ext uri="{9D8B030D-6E8A-4147-A177-3AD203B41FA5}">
                      <a16:colId xmlns="" xmlns:a16="http://schemas.microsoft.com/office/drawing/2014/main" val="3845272200"/>
                    </a:ext>
                  </a:extLst>
                </a:gridCol>
                <a:gridCol w="1757788">
                  <a:extLst>
                    <a:ext uri="{9D8B030D-6E8A-4147-A177-3AD203B41FA5}">
                      <a16:colId xmlns="" xmlns:a16="http://schemas.microsoft.com/office/drawing/2014/main" val="1891226766"/>
                    </a:ext>
                  </a:extLst>
                </a:gridCol>
              </a:tblGrid>
              <a:tr h="1484313">
                <a:tc>
                  <a:txBody>
                    <a:bodyPr/>
                    <a:lstStyle/>
                    <a:p>
                      <a:r>
                        <a:rPr lang="en-US" altLang="zh-TW" sz="2400" dirty="0"/>
                        <a:t>Parameters</a:t>
                      </a:r>
                      <a:endParaRPr lang="zh-TW" altLang="en-US" sz="2400" dirty="0"/>
                    </a:p>
                  </a:txBody>
                  <a:tcPr/>
                </a:tc>
                <a:tc>
                  <a:txBody>
                    <a:bodyPr/>
                    <a:lstStyle/>
                    <a:p>
                      <a:r>
                        <a:rPr lang="en-US" altLang="zh-TW" sz="2400" dirty="0"/>
                        <a:t>Too Little Conflict</a:t>
                      </a:r>
                      <a:endParaRPr lang="zh-TW" altLang="en-US" sz="2400" dirty="0"/>
                    </a:p>
                  </a:txBody>
                  <a:tcPr/>
                </a:tc>
                <a:tc>
                  <a:txBody>
                    <a:bodyPr/>
                    <a:lstStyle/>
                    <a:p>
                      <a:r>
                        <a:rPr lang="en-US" altLang="zh-TW" sz="2000" dirty="0"/>
                        <a:t>Appropriate</a:t>
                      </a:r>
                    </a:p>
                    <a:p>
                      <a:r>
                        <a:rPr lang="en-US" altLang="zh-TW" sz="2000" dirty="0"/>
                        <a:t>Conflict</a:t>
                      </a:r>
                      <a:endParaRPr lang="zh-TW" altLang="en-US" sz="2000" dirty="0"/>
                    </a:p>
                  </a:txBody>
                  <a:tcPr/>
                </a:tc>
                <a:tc>
                  <a:txBody>
                    <a:bodyPr/>
                    <a:lstStyle/>
                    <a:p>
                      <a:r>
                        <a:rPr lang="en-US" altLang="zh-TW" sz="2400" dirty="0"/>
                        <a:t>Too much Conflict</a:t>
                      </a:r>
                      <a:endParaRPr lang="zh-TW" altLang="en-US" sz="2400" dirty="0"/>
                    </a:p>
                  </a:txBody>
                  <a:tcPr/>
                </a:tc>
                <a:extLst>
                  <a:ext uri="{0D108BD9-81ED-4DB2-BD59-A6C34878D82A}">
                    <a16:rowId xmlns="" xmlns:a16="http://schemas.microsoft.com/office/drawing/2014/main" val="2918654271"/>
                  </a:ext>
                </a:extLst>
              </a:tr>
              <a:tr h="1484313">
                <a:tc>
                  <a:txBody>
                    <a:bodyPr/>
                    <a:lstStyle/>
                    <a:p>
                      <a:r>
                        <a:rPr lang="en-US" altLang="zh-TW" dirty="0"/>
                        <a:t>Information and new perspectives</a:t>
                      </a:r>
                      <a:endParaRPr lang="zh-TW" altLang="en-US" dirty="0"/>
                    </a:p>
                  </a:txBody>
                  <a:tcPr/>
                </a:tc>
                <a:tc>
                  <a:txBody>
                    <a:bodyPr/>
                    <a:lstStyle/>
                    <a:p>
                      <a:r>
                        <a:rPr lang="en-US" altLang="zh-TW" dirty="0"/>
                        <a:t>Suppressed to preserve harmony</a:t>
                      </a:r>
                      <a:endParaRPr lang="zh-TW" altLang="en-US" dirty="0"/>
                    </a:p>
                  </a:txBody>
                  <a:tcPr/>
                </a:tc>
                <a:tc>
                  <a:txBody>
                    <a:bodyPr/>
                    <a:lstStyle/>
                    <a:p>
                      <a:r>
                        <a:rPr lang="en-US" altLang="zh-TW" dirty="0"/>
                        <a:t>Closely examined and debated</a:t>
                      </a:r>
                      <a:endParaRPr lang="zh-TW" altLang="en-US" dirty="0"/>
                    </a:p>
                  </a:txBody>
                  <a:tcPr/>
                </a:tc>
                <a:tc>
                  <a:txBody>
                    <a:bodyPr/>
                    <a:lstStyle/>
                    <a:p>
                      <a:r>
                        <a:rPr lang="en-US" altLang="zh-TW" dirty="0"/>
                        <a:t>Distorted to fit party benefits</a:t>
                      </a:r>
                      <a:endParaRPr lang="zh-TW" altLang="en-US" dirty="0"/>
                    </a:p>
                  </a:txBody>
                  <a:tcPr/>
                </a:tc>
                <a:extLst>
                  <a:ext uri="{0D108BD9-81ED-4DB2-BD59-A6C34878D82A}">
                    <a16:rowId xmlns="" xmlns:a16="http://schemas.microsoft.com/office/drawing/2014/main" val="2678536452"/>
                  </a:ext>
                </a:extLst>
              </a:tr>
              <a:tr h="1484313">
                <a:tc>
                  <a:txBody>
                    <a:bodyPr/>
                    <a:lstStyle/>
                    <a:p>
                      <a:r>
                        <a:rPr lang="en-US" altLang="zh-TW" dirty="0"/>
                        <a:t>Energy available for problem-solving</a:t>
                      </a:r>
                      <a:endParaRPr lang="zh-TW" altLang="en-US" dirty="0"/>
                    </a:p>
                  </a:txBody>
                  <a:tcPr/>
                </a:tc>
                <a:tc>
                  <a:txBody>
                    <a:bodyPr/>
                    <a:lstStyle/>
                    <a:p>
                      <a:r>
                        <a:rPr lang="en-US" altLang="zh-TW" dirty="0"/>
                        <a:t>Low used for understanding the task</a:t>
                      </a:r>
                      <a:endParaRPr lang="zh-TW" altLang="en-US" dirty="0"/>
                    </a:p>
                  </a:txBody>
                  <a:tcPr/>
                </a:tc>
                <a:tc>
                  <a:txBody>
                    <a:bodyPr/>
                    <a:lstStyle/>
                    <a:p>
                      <a:r>
                        <a:rPr lang="en-US" altLang="zh-TW" dirty="0"/>
                        <a:t>High. Used for understanding the task</a:t>
                      </a:r>
                      <a:endParaRPr lang="zh-TW" altLang="en-US" dirty="0"/>
                    </a:p>
                  </a:txBody>
                  <a:tcPr/>
                </a:tc>
                <a:tc>
                  <a:txBody>
                    <a:bodyPr/>
                    <a:lstStyle/>
                    <a:p>
                      <a:r>
                        <a:rPr lang="en-US" altLang="zh-TW" dirty="0"/>
                        <a:t>Low. Used for attack and defense</a:t>
                      </a:r>
                      <a:endParaRPr lang="zh-TW" altLang="en-US" dirty="0"/>
                    </a:p>
                  </a:txBody>
                  <a:tcPr/>
                </a:tc>
                <a:extLst>
                  <a:ext uri="{0D108BD9-81ED-4DB2-BD59-A6C34878D82A}">
                    <a16:rowId xmlns="" xmlns:a16="http://schemas.microsoft.com/office/drawing/2014/main" val="3873150677"/>
                  </a:ext>
                </a:extLst>
              </a:tr>
              <a:tr h="1484313">
                <a:tc>
                  <a:txBody>
                    <a:bodyPr/>
                    <a:lstStyle/>
                    <a:p>
                      <a:r>
                        <a:rPr lang="en-US" altLang="zh-TW" dirty="0"/>
                        <a:t>Basis of decisions</a:t>
                      </a:r>
                      <a:endParaRPr lang="zh-TW" altLang="en-US" dirty="0"/>
                    </a:p>
                  </a:txBody>
                  <a:tcPr/>
                </a:tc>
                <a:tc>
                  <a:txBody>
                    <a:bodyPr/>
                    <a:lstStyle/>
                    <a:p>
                      <a:r>
                        <a:rPr lang="en-US" altLang="zh-TW" dirty="0"/>
                        <a:t>Poor information. </a:t>
                      </a:r>
                    </a:p>
                    <a:p>
                      <a:r>
                        <a:rPr lang="en-US" altLang="zh-TW" dirty="0"/>
                        <a:t>Low energy, </a:t>
                      </a:r>
                    </a:p>
                    <a:p>
                      <a:r>
                        <a:rPr lang="en-US" altLang="zh-TW" dirty="0"/>
                        <a:t>low creativity</a:t>
                      </a:r>
                      <a:endParaRPr lang="zh-TW" altLang="en-US" dirty="0"/>
                    </a:p>
                  </a:txBody>
                  <a:tcPr/>
                </a:tc>
                <a:tc>
                  <a:txBody>
                    <a:bodyPr/>
                    <a:lstStyle/>
                    <a:p>
                      <a:r>
                        <a:rPr lang="en-US" altLang="zh-TW" dirty="0"/>
                        <a:t>Accurate information, </a:t>
                      </a:r>
                    </a:p>
                    <a:p>
                      <a:r>
                        <a:rPr lang="en-US" altLang="zh-TW" dirty="0"/>
                        <a:t>high energy, </a:t>
                      </a:r>
                    </a:p>
                    <a:p>
                      <a:r>
                        <a:rPr lang="en-US" altLang="zh-TW" dirty="0"/>
                        <a:t>high creativity</a:t>
                      </a:r>
                      <a:endParaRPr lang="zh-TW" altLang="en-US" dirty="0"/>
                    </a:p>
                  </a:txBody>
                  <a:tcPr/>
                </a:tc>
                <a:tc>
                  <a:txBody>
                    <a:bodyPr/>
                    <a:lstStyle/>
                    <a:p>
                      <a:r>
                        <a:rPr lang="en-US" altLang="zh-TW" dirty="0"/>
                        <a:t>Distorted information, high but antagonistic energy, low creativity</a:t>
                      </a:r>
                      <a:endParaRPr lang="zh-TW" altLang="en-US" dirty="0"/>
                    </a:p>
                  </a:txBody>
                  <a:tcPr/>
                </a:tc>
                <a:extLst>
                  <a:ext uri="{0D108BD9-81ED-4DB2-BD59-A6C34878D82A}">
                    <a16:rowId xmlns="" xmlns:a16="http://schemas.microsoft.com/office/drawing/2014/main" val="2024841692"/>
                  </a:ext>
                </a:extLst>
              </a:tr>
            </a:tbl>
          </a:graphicData>
        </a:graphic>
      </p:graphicFrame>
      <p:sp>
        <p:nvSpPr>
          <p:cNvPr id="14" name="標題 4">
            <a:extLst>
              <a:ext uri="{FF2B5EF4-FFF2-40B4-BE49-F238E27FC236}">
                <a16:creationId xmlns="" xmlns:a16="http://schemas.microsoft.com/office/drawing/2014/main" id="{3DFC1E51-13BE-45E0-988D-6CB39F1903A2}"/>
              </a:ext>
            </a:extLst>
          </p:cNvPr>
          <p:cNvSpPr>
            <a:spLocks noGrp="1"/>
          </p:cNvSpPr>
          <p:nvPr>
            <p:ph type="title"/>
          </p:nvPr>
        </p:nvSpPr>
        <p:spPr>
          <a:xfrm>
            <a:off x="8133023" y="369887"/>
            <a:ext cx="3781927" cy="1363580"/>
          </a:xfrm>
        </p:spPr>
        <p:txBody>
          <a:bodyPr>
            <a:normAutofit/>
          </a:bodyPr>
          <a:lstStyle/>
          <a:p>
            <a:r>
              <a:rPr lang="en-US" altLang="zh-TW" dirty="0"/>
              <a:t>Dynamics of conflict</a:t>
            </a:r>
            <a:endParaRPr lang="zh-TW" altLang="en-US" dirty="0"/>
          </a:p>
        </p:txBody>
      </p:sp>
      <p:sp>
        <p:nvSpPr>
          <p:cNvPr id="15" name="文字版面配置區 6">
            <a:extLst>
              <a:ext uri="{FF2B5EF4-FFF2-40B4-BE49-F238E27FC236}">
                <a16:creationId xmlns="" xmlns:a16="http://schemas.microsoft.com/office/drawing/2014/main" id="{3EC48516-6C06-44A2-9515-43293BF43D38}"/>
              </a:ext>
            </a:extLst>
          </p:cNvPr>
          <p:cNvSpPr txBox="1">
            <a:spLocks/>
          </p:cNvSpPr>
          <p:nvPr/>
        </p:nvSpPr>
        <p:spPr>
          <a:xfrm>
            <a:off x="7855974" y="2046904"/>
            <a:ext cx="4336026" cy="41641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smtClean="0">
                <a:latin typeface="Arial" panose="020B0604020202020204" pitchFamily="34" charset="0"/>
                <a:cs typeface="Arial" panose="020B0604020202020204" pitchFamily="34" charset="0"/>
              </a:rPr>
              <a:t>Extent of Conflict:</a:t>
            </a:r>
          </a:p>
          <a:p>
            <a:r>
              <a:rPr lang="en-US" altLang="zh-TW" sz="2000" smtClean="0">
                <a:latin typeface="Arial" panose="020B0604020202020204" pitchFamily="34" charset="0"/>
                <a:cs typeface="Arial" panose="020B0604020202020204" pitchFamily="34" charset="0"/>
              </a:rPr>
              <a:t>*  Sometimes, emotions behind the differences among parties make the expression of conflict quite intense and visible.</a:t>
            </a:r>
          </a:p>
          <a:p>
            <a:r>
              <a:rPr lang="en-US" altLang="zh-TW" sz="2000" smtClean="0">
                <a:latin typeface="Arial" panose="020B0604020202020204" pitchFamily="34" charset="0"/>
                <a:cs typeface="Arial" panose="020B0604020202020204" pitchFamily="34" charset="0"/>
              </a:rPr>
              <a:t>* Seeing conflict as a legitimate mutual problem to be resolved in a collaborative mode.</a:t>
            </a:r>
          </a:p>
          <a:p>
            <a:endParaRPr lang="zh-TW"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984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2" name="內容版面配置區 4">
            <a:extLst>
              <a:ext uri="{FF2B5EF4-FFF2-40B4-BE49-F238E27FC236}">
                <a16:creationId xmlns="" xmlns:a16="http://schemas.microsoft.com/office/drawing/2014/main" id="{4A97F2A6-5E94-4926-9969-C723FA19BD77}"/>
              </a:ext>
            </a:extLst>
          </p:cNvPr>
          <p:cNvSpPr txBox="1">
            <a:spLocks/>
          </p:cNvSpPr>
          <p:nvPr/>
        </p:nvSpPr>
        <p:spPr>
          <a:xfrm>
            <a:off x="712787" y="1257092"/>
            <a:ext cx="7256207" cy="498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smtClean="0"/>
              <a:t>Conflicts vary kaleidoscopically. Too much and too little conflict can have self-reinforcing effects. Distorted  communications, stereotypes of the other party and associated actions tend to escalate either conflict or collusion.</a:t>
            </a:r>
            <a:endParaRPr lang="zh-TW" altLang="en-US" dirty="0"/>
          </a:p>
        </p:txBody>
      </p:sp>
      <p:sp>
        <p:nvSpPr>
          <p:cNvPr id="16" name="標題 3">
            <a:extLst>
              <a:ext uri="{FF2B5EF4-FFF2-40B4-BE49-F238E27FC236}">
                <a16:creationId xmlns="" xmlns:a16="http://schemas.microsoft.com/office/drawing/2014/main" id="{1001CE3D-5033-4B2B-A862-BFDA85490476}"/>
              </a:ext>
            </a:extLst>
          </p:cNvPr>
          <p:cNvSpPr>
            <a:spLocks noGrp="1"/>
          </p:cNvSpPr>
          <p:nvPr>
            <p:ph type="title"/>
          </p:nvPr>
        </p:nvSpPr>
        <p:spPr>
          <a:xfrm>
            <a:off x="8337884" y="457199"/>
            <a:ext cx="3092115" cy="1196671"/>
          </a:xfrm>
        </p:spPr>
        <p:txBody>
          <a:bodyPr>
            <a:normAutofit fontScale="90000"/>
          </a:bodyPr>
          <a:lstStyle/>
          <a:p>
            <a:r>
              <a:rPr lang="en-US" altLang="zh-TW" dirty="0"/>
              <a:t>Dynamics of Conflict</a:t>
            </a:r>
            <a:endParaRPr lang="zh-TW" altLang="en-US" dirty="0"/>
          </a:p>
        </p:txBody>
      </p:sp>
      <p:pic>
        <p:nvPicPr>
          <p:cNvPr id="17" name="Picture 4" descr="ãè¬è±ç­ãçåçæå°çµæ">
            <a:extLst>
              <a:ext uri="{FF2B5EF4-FFF2-40B4-BE49-F238E27FC236}">
                <a16:creationId xmlns="" xmlns:a16="http://schemas.microsoft.com/office/drawing/2014/main" id="{BC7FB800-30BE-46BC-A8E2-ED2FA724D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884" y="1835100"/>
            <a:ext cx="2505075" cy="25402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ãè¬è±ç­ãçåçæå°çµæ">
            <a:extLst>
              <a:ext uri="{FF2B5EF4-FFF2-40B4-BE49-F238E27FC236}">
                <a16:creationId xmlns="" xmlns:a16="http://schemas.microsoft.com/office/drawing/2014/main" id="{29AF4477-CB7E-43DB-BDC4-CD0A3932F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0406" y="4375355"/>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14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pic>
        <p:nvPicPr>
          <p:cNvPr id="17" name="Picture 4" descr="ãè¬è±ç­ãçåçæå°çµæ">
            <a:extLst>
              <a:ext uri="{FF2B5EF4-FFF2-40B4-BE49-F238E27FC236}">
                <a16:creationId xmlns="" xmlns:a16="http://schemas.microsoft.com/office/drawing/2014/main" id="{BC7FB800-30BE-46BC-A8E2-ED2FA724D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884" y="1835100"/>
            <a:ext cx="2505075" cy="25402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ãè¬è±ç­ãçåçæå°çµæ">
            <a:extLst>
              <a:ext uri="{FF2B5EF4-FFF2-40B4-BE49-F238E27FC236}">
                <a16:creationId xmlns="" xmlns:a16="http://schemas.microsoft.com/office/drawing/2014/main" id="{29AF4477-CB7E-43DB-BDC4-CD0A3932F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0406" y="4375355"/>
            <a:ext cx="25050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內容版面配置區 6">
            <a:extLst>
              <a:ext uri="{FF2B5EF4-FFF2-40B4-BE49-F238E27FC236}">
                <a16:creationId xmlns="" xmlns:a16="http://schemas.microsoft.com/office/drawing/2014/main" id="{A0F8FB54-7620-49A3-A415-446C8D4761E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bwMode="auto">
          <a:xfrm rot="5400000">
            <a:off x="3008360" y="-2192287"/>
            <a:ext cx="6175275" cy="12192003"/>
          </a:xfrm>
          <a:prstGeom prst="rect">
            <a:avLst/>
          </a:prstGeom>
          <a:noFill/>
          <a:extLst>
            <a:ext uri="{909E8E84-426E-40DD-AFC4-6F175D3DCCD1}">
              <a14:hiddenFill xmlns:a14="http://schemas.microsoft.com/office/drawing/2010/main">
                <a:solidFill>
                  <a:srgbClr val="FFFFFF"/>
                </a:solidFill>
              </a14:hiddenFill>
            </a:ext>
          </a:extLst>
        </p:spPr>
      </p:pic>
      <p:sp>
        <p:nvSpPr>
          <p:cNvPr id="14" name="標題 1">
            <a:extLst>
              <a:ext uri="{FF2B5EF4-FFF2-40B4-BE49-F238E27FC236}">
                <a16:creationId xmlns="" xmlns:a16="http://schemas.microsoft.com/office/drawing/2014/main" id="{B700E17A-176B-4FC2-BE4A-5EE8B0D1D8B0}"/>
              </a:ext>
            </a:extLst>
          </p:cNvPr>
          <p:cNvSpPr>
            <a:spLocks noGrp="1"/>
          </p:cNvSpPr>
          <p:nvPr>
            <p:ph type="title"/>
          </p:nvPr>
        </p:nvSpPr>
        <p:spPr>
          <a:xfrm>
            <a:off x="1251678" y="1"/>
            <a:ext cx="10178322" cy="1063626"/>
          </a:xfrm>
        </p:spPr>
        <p:txBody>
          <a:bodyPr/>
          <a:lstStyle/>
          <a:p>
            <a:r>
              <a:rPr lang="en-US" altLang="zh-TW" sz="5400" dirty="0"/>
              <a:t>Dynamics of Conflict</a:t>
            </a:r>
            <a:endParaRPr lang="zh-TW" altLang="en-US" dirty="0"/>
          </a:p>
        </p:txBody>
      </p:sp>
    </p:spTree>
    <p:extLst>
      <p:ext uri="{BB962C8B-B14F-4D97-AF65-F5344CB8AC3E}">
        <p14:creationId xmlns:p14="http://schemas.microsoft.com/office/powerpoint/2010/main" val="954299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pic>
        <p:nvPicPr>
          <p:cNvPr id="12" name="Picture 2" descr="ç¸éåç">
            <a:extLst>
              <a:ext uri="{FF2B5EF4-FFF2-40B4-BE49-F238E27FC236}">
                <a16:creationId xmlns="" xmlns:a16="http://schemas.microsoft.com/office/drawing/2014/main" id="{A2C50AD5-9DFC-4C9C-8DD3-B94EAD8A0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47" y="2089355"/>
            <a:ext cx="11208774" cy="4616245"/>
          </a:xfrm>
          <a:prstGeom prst="rect">
            <a:avLst/>
          </a:prstGeom>
          <a:noFill/>
          <a:extLst>
            <a:ext uri="{909E8E84-426E-40DD-AFC4-6F175D3DCCD1}">
              <a14:hiddenFill xmlns:a14="http://schemas.microsoft.com/office/drawing/2010/main">
                <a:solidFill>
                  <a:srgbClr val="FFFFFF"/>
                </a:solidFill>
              </a14:hiddenFill>
            </a:ext>
          </a:extLst>
        </p:spPr>
      </p:pic>
      <p:sp>
        <p:nvSpPr>
          <p:cNvPr id="15" name="標題 1">
            <a:extLst>
              <a:ext uri="{FF2B5EF4-FFF2-40B4-BE49-F238E27FC236}">
                <a16:creationId xmlns="" xmlns:a16="http://schemas.microsoft.com/office/drawing/2014/main" id="{B700E17A-176B-4FC2-BE4A-5EE8B0D1D8B0}"/>
              </a:ext>
            </a:extLst>
          </p:cNvPr>
          <p:cNvSpPr>
            <a:spLocks noGrp="1"/>
          </p:cNvSpPr>
          <p:nvPr>
            <p:ph type="title"/>
          </p:nvPr>
        </p:nvSpPr>
        <p:spPr>
          <a:xfrm>
            <a:off x="1161308" y="212149"/>
            <a:ext cx="9912851" cy="1492132"/>
          </a:xfrm>
        </p:spPr>
        <p:txBody>
          <a:bodyPr/>
          <a:lstStyle/>
          <a:p>
            <a:r>
              <a:rPr lang="en-US" altLang="zh-TW" sz="5400" dirty="0"/>
              <a:t>Dynamics of Conflict</a:t>
            </a:r>
            <a:endParaRPr lang="zh-TW" altLang="en-US" dirty="0"/>
          </a:p>
        </p:txBody>
      </p:sp>
    </p:spTree>
    <p:extLst>
      <p:ext uri="{BB962C8B-B14F-4D97-AF65-F5344CB8AC3E}">
        <p14:creationId xmlns:p14="http://schemas.microsoft.com/office/powerpoint/2010/main" val="4084429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9" name="標題 9">
            <a:extLst>
              <a:ext uri="{FF2B5EF4-FFF2-40B4-BE49-F238E27FC236}">
                <a16:creationId xmlns="" xmlns:a16="http://schemas.microsoft.com/office/drawing/2014/main" id="{BBAB3AA6-25CA-40A5-9BA8-3D648C8BD43F}"/>
              </a:ext>
            </a:extLst>
          </p:cNvPr>
          <p:cNvSpPr txBox="1">
            <a:spLocks/>
          </p:cNvSpPr>
          <p:nvPr/>
        </p:nvSpPr>
        <p:spPr>
          <a:xfrm>
            <a:off x="1251678" y="212149"/>
            <a:ext cx="10178322" cy="1492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smtClean="0"/>
              <a:t>Three categories of conflict</a:t>
            </a:r>
            <a:endParaRPr lang="zh-TW" altLang="en-US" dirty="0"/>
          </a:p>
        </p:txBody>
      </p:sp>
      <p:sp>
        <p:nvSpPr>
          <p:cNvPr id="13" name="內容版面配置區 10">
            <a:extLst>
              <a:ext uri="{FF2B5EF4-FFF2-40B4-BE49-F238E27FC236}">
                <a16:creationId xmlns="" xmlns:a16="http://schemas.microsoft.com/office/drawing/2014/main" id="{ABADD8FC-836F-45D0-8CAE-F144CE206DD1}"/>
              </a:ext>
            </a:extLst>
          </p:cNvPr>
          <p:cNvSpPr>
            <a:spLocks noGrp="1"/>
          </p:cNvSpPr>
          <p:nvPr>
            <p:ph sz="half" idx="1"/>
          </p:nvPr>
        </p:nvSpPr>
        <p:spPr>
          <a:xfrm>
            <a:off x="959753" y="2237874"/>
            <a:ext cx="5231990" cy="3619500"/>
          </a:xfrm>
        </p:spPr>
        <p:txBody>
          <a:bodyPr>
            <a:normAutofit/>
          </a:bodyPr>
          <a:lstStyle/>
          <a:p>
            <a:pPr marL="457200" indent="-457200">
              <a:buAutoNum type="arabicPeriod"/>
            </a:pPr>
            <a:r>
              <a:rPr lang="en-US" altLang="zh-TW" sz="2400" dirty="0"/>
              <a:t>Conflict is inevitable, and agreement is impossible.</a:t>
            </a:r>
          </a:p>
          <a:p>
            <a:pPr marL="457200" indent="-457200">
              <a:buAutoNum type="arabicPeriod"/>
            </a:pPr>
            <a:r>
              <a:rPr lang="en-US" altLang="zh-TW" sz="2400" dirty="0"/>
              <a:t>Conflict is not inevitable, yet agreement is impossible.</a:t>
            </a:r>
          </a:p>
          <a:p>
            <a:pPr marL="457200" indent="-457200">
              <a:buAutoNum type="arabicPeriod"/>
            </a:pPr>
            <a:r>
              <a:rPr lang="en-US" altLang="zh-TW" sz="2400" dirty="0"/>
              <a:t>Although there is conflict, agreement is possible.</a:t>
            </a:r>
            <a:endParaRPr lang="zh-TW" altLang="en-US" sz="2400" dirty="0"/>
          </a:p>
        </p:txBody>
      </p:sp>
      <p:pic>
        <p:nvPicPr>
          <p:cNvPr id="14" name="Picture 2" descr="ãBlake, Shepard, and Mouton  conflictãçåçæå°çµæ">
            <a:extLst>
              <a:ext uri="{FF2B5EF4-FFF2-40B4-BE49-F238E27FC236}">
                <a16:creationId xmlns="" xmlns:a16="http://schemas.microsoft.com/office/drawing/2014/main" id="{C20575E3-5218-476D-B0EB-1DD08D449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75209"/>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68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2" name="標題 4">
            <a:extLst>
              <a:ext uri="{FF2B5EF4-FFF2-40B4-BE49-F238E27FC236}">
                <a16:creationId xmlns="" xmlns:a16="http://schemas.microsoft.com/office/drawing/2014/main" id="{00CD1D01-AC8E-4CBC-8E13-4595152F5681}"/>
              </a:ext>
            </a:extLst>
          </p:cNvPr>
          <p:cNvSpPr>
            <a:spLocks noGrp="1"/>
          </p:cNvSpPr>
          <p:nvPr>
            <p:ph type="title"/>
          </p:nvPr>
        </p:nvSpPr>
        <p:spPr>
          <a:xfrm>
            <a:off x="1267720" y="-6985"/>
            <a:ext cx="10178322" cy="1492132"/>
          </a:xfrm>
        </p:spPr>
        <p:txBody>
          <a:bodyPr>
            <a:normAutofit/>
          </a:bodyPr>
          <a:lstStyle/>
          <a:p>
            <a:r>
              <a:rPr lang="en-US" altLang="zh-TW" sz="3600" dirty="0">
                <a:latin typeface="Arial" panose="020B0604020202020204" pitchFamily="34" charset="0"/>
                <a:cs typeface="Arial" panose="020B0604020202020204" pitchFamily="34" charset="0"/>
              </a:rPr>
              <a:t>Matrix of conflict behavior</a:t>
            </a:r>
            <a:endParaRPr lang="zh-TW" altLang="en-US" sz="3600" dirty="0">
              <a:latin typeface="Arial" panose="020B0604020202020204" pitchFamily="34" charset="0"/>
              <a:cs typeface="Arial" panose="020B0604020202020204" pitchFamily="34" charset="0"/>
            </a:endParaRPr>
          </a:p>
        </p:txBody>
      </p:sp>
      <p:graphicFrame>
        <p:nvGraphicFramePr>
          <p:cNvPr id="15" name="內容版面配置區 6">
            <a:extLst>
              <a:ext uri="{FF2B5EF4-FFF2-40B4-BE49-F238E27FC236}">
                <a16:creationId xmlns="" xmlns:a16="http://schemas.microsoft.com/office/drawing/2014/main" id="{54CF371C-EF6F-42B9-AE10-59134EEE13D7}"/>
              </a:ext>
            </a:extLst>
          </p:cNvPr>
          <p:cNvGraphicFramePr>
            <a:graphicFrameLocks noGrp="1"/>
          </p:cNvGraphicFramePr>
          <p:nvPr>
            <p:ph idx="1"/>
            <p:extLst>
              <p:ext uri="{D42A27DB-BD31-4B8C-83A1-F6EECF244321}">
                <p14:modId xmlns:p14="http://schemas.microsoft.com/office/powerpoint/2010/main" val="3383357410"/>
              </p:ext>
            </p:extLst>
          </p:nvPr>
        </p:nvGraphicFramePr>
        <p:xfrm>
          <a:off x="1250950" y="1238865"/>
          <a:ext cx="10179050" cy="5407742"/>
        </p:xfrm>
        <a:graphic>
          <a:graphicData uri="http://schemas.openxmlformats.org/drawingml/2006/table">
            <a:tbl>
              <a:tblPr firstRow="1" bandRow="1">
                <a:tableStyleId>{5C22544A-7EE6-4342-B048-85BDC9FD1C3A}</a:tableStyleId>
              </a:tblPr>
              <a:tblGrid>
                <a:gridCol w="1738056">
                  <a:extLst>
                    <a:ext uri="{9D8B030D-6E8A-4147-A177-3AD203B41FA5}">
                      <a16:colId xmlns="" xmlns:a16="http://schemas.microsoft.com/office/drawing/2014/main" val="286491891"/>
                    </a:ext>
                  </a:extLst>
                </a:gridCol>
                <a:gridCol w="2333564">
                  <a:extLst>
                    <a:ext uri="{9D8B030D-6E8A-4147-A177-3AD203B41FA5}">
                      <a16:colId xmlns="" xmlns:a16="http://schemas.microsoft.com/office/drawing/2014/main" val="3460793569"/>
                    </a:ext>
                  </a:extLst>
                </a:gridCol>
                <a:gridCol w="2035810">
                  <a:extLst>
                    <a:ext uri="{9D8B030D-6E8A-4147-A177-3AD203B41FA5}">
                      <a16:colId xmlns="" xmlns:a16="http://schemas.microsoft.com/office/drawing/2014/main" val="1067566895"/>
                    </a:ext>
                  </a:extLst>
                </a:gridCol>
                <a:gridCol w="2051091">
                  <a:extLst>
                    <a:ext uri="{9D8B030D-6E8A-4147-A177-3AD203B41FA5}">
                      <a16:colId xmlns="" xmlns:a16="http://schemas.microsoft.com/office/drawing/2014/main" val="3966853321"/>
                    </a:ext>
                  </a:extLst>
                </a:gridCol>
                <a:gridCol w="2020529">
                  <a:extLst>
                    <a:ext uri="{9D8B030D-6E8A-4147-A177-3AD203B41FA5}">
                      <a16:colId xmlns="" xmlns:a16="http://schemas.microsoft.com/office/drawing/2014/main" val="3276963440"/>
                    </a:ext>
                  </a:extLst>
                </a:gridCol>
              </a:tblGrid>
              <a:tr h="1378444">
                <a:tc>
                  <a:txBody>
                    <a:bodyPr/>
                    <a:lstStyle/>
                    <a:p>
                      <a:endParaRPr lang="zh-TW" altLang="en-US" dirty="0"/>
                    </a:p>
                  </a:txBody>
                  <a:tcPr/>
                </a:tc>
                <a:tc>
                  <a:txBody>
                    <a:bodyPr/>
                    <a:lstStyle/>
                    <a:p>
                      <a:r>
                        <a:rPr lang="en-US" altLang="zh-TW" dirty="0"/>
                        <a:t>Conflict inevitable,</a:t>
                      </a:r>
                    </a:p>
                    <a:p>
                      <a:r>
                        <a:rPr lang="en-US" altLang="zh-TW" dirty="0"/>
                        <a:t>Agreement Impossible</a:t>
                      </a:r>
                      <a:endParaRPr lang="zh-TW" altLang="en-US" dirty="0"/>
                    </a:p>
                  </a:txBody>
                  <a:tcPr/>
                </a:tc>
                <a:tc>
                  <a:txBody>
                    <a:bodyPr/>
                    <a:lstStyle/>
                    <a:p>
                      <a:r>
                        <a:rPr lang="en-US" altLang="zh-TW" dirty="0"/>
                        <a:t>Conflict not inevitable, yet Agreement not Possible</a:t>
                      </a:r>
                      <a:endParaRPr lang="zh-TW" altLang="en-US" dirty="0"/>
                    </a:p>
                  </a:txBody>
                  <a:tcPr/>
                </a:tc>
                <a:tc>
                  <a:txBody>
                    <a:bodyPr/>
                    <a:lstStyle/>
                    <a:p>
                      <a:r>
                        <a:rPr lang="en-US" altLang="zh-TW" dirty="0"/>
                        <a:t>Although there is conflict, Agreement is possible</a:t>
                      </a:r>
                      <a:endParaRPr lang="zh-TW" altLang="en-US" dirty="0"/>
                    </a:p>
                  </a:txBody>
                  <a:tcPr/>
                </a:tc>
                <a:tc>
                  <a:txBody>
                    <a:bodyPr/>
                    <a:lstStyle/>
                    <a:p>
                      <a:endParaRPr lang="zh-TW" altLang="en-US"/>
                    </a:p>
                  </a:txBody>
                  <a:tcPr/>
                </a:tc>
                <a:extLst>
                  <a:ext uri="{0D108BD9-81ED-4DB2-BD59-A6C34878D82A}">
                    <a16:rowId xmlns="" xmlns:a16="http://schemas.microsoft.com/office/drawing/2014/main" val="946238042"/>
                  </a:ext>
                </a:extLst>
              </a:tr>
              <a:tr h="1325427">
                <a:tc>
                  <a:txBody>
                    <a:bodyPr/>
                    <a:lstStyle/>
                    <a:p>
                      <a:r>
                        <a:rPr lang="en-US" altLang="zh-TW" sz="1800" dirty="0">
                          <a:latin typeface="+mn-ea"/>
                          <a:ea typeface="+mn-ea"/>
                        </a:rPr>
                        <a:t>Active Response</a:t>
                      </a:r>
                      <a:endParaRPr lang="zh-TW" altLang="en-US" sz="1800" dirty="0">
                        <a:latin typeface="+mn-ea"/>
                        <a:ea typeface="+mn-ea"/>
                      </a:endParaRPr>
                    </a:p>
                  </a:txBody>
                  <a:tcPr/>
                </a:tc>
                <a:tc>
                  <a:txBody>
                    <a:bodyPr/>
                    <a:lstStyle/>
                    <a:p>
                      <a:r>
                        <a:rPr lang="en-US" altLang="zh-TW" dirty="0"/>
                        <a:t>Win-lose power</a:t>
                      </a:r>
                    </a:p>
                    <a:p>
                      <a:r>
                        <a:rPr lang="en-US" altLang="zh-TW" dirty="0"/>
                        <a:t>Struggle</a:t>
                      </a:r>
                      <a:endParaRPr lang="zh-TW" altLang="en-US" dirty="0"/>
                    </a:p>
                  </a:txBody>
                  <a:tcPr/>
                </a:tc>
                <a:tc>
                  <a:txBody>
                    <a:bodyPr/>
                    <a:lstStyle/>
                    <a:p>
                      <a:r>
                        <a:rPr lang="en-US" altLang="zh-TW" dirty="0"/>
                        <a:t>Withdrawal</a:t>
                      </a:r>
                      <a:endParaRPr lang="zh-TW" altLang="en-US" dirty="0"/>
                    </a:p>
                  </a:txBody>
                  <a:tcPr/>
                </a:tc>
                <a:tc>
                  <a:txBody>
                    <a:bodyPr/>
                    <a:lstStyle/>
                    <a:p>
                      <a:r>
                        <a:rPr lang="en-US" altLang="zh-TW" dirty="0"/>
                        <a:t>Problem-solving</a:t>
                      </a:r>
                      <a:endParaRPr lang="zh-TW" altLang="en-US" dirty="0"/>
                    </a:p>
                  </a:txBody>
                  <a:tcPr/>
                </a:tc>
                <a:tc>
                  <a:txBody>
                    <a:bodyPr/>
                    <a:lstStyle/>
                    <a:p>
                      <a:r>
                        <a:rPr lang="en-US" altLang="zh-TW" sz="1800" kern="1200" dirty="0">
                          <a:solidFill>
                            <a:schemeClr val="dk1"/>
                          </a:solidFill>
                          <a:latin typeface="+mn-ea"/>
                          <a:ea typeface="+mn-ea"/>
                          <a:cs typeface="+mn-cs"/>
                        </a:rPr>
                        <a:t>High Stakes</a:t>
                      </a:r>
                    </a:p>
                    <a:p>
                      <a:r>
                        <a:rPr lang="en-US" altLang="zh-TW" sz="1800" kern="1200" dirty="0">
                          <a:solidFill>
                            <a:schemeClr val="dk1"/>
                          </a:solidFill>
                          <a:latin typeface="+mn-ea"/>
                          <a:ea typeface="+mn-ea"/>
                          <a:cs typeface="+mn-cs"/>
                        </a:rPr>
                        <a:t>            </a:t>
                      </a:r>
                      <a:endParaRPr lang="zh-TW" altLang="en-US" sz="1800" kern="1200" dirty="0">
                        <a:solidFill>
                          <a:schemeClr val="dk1"/>
                        </a:solidFill>
                        <a:latin typeface="+mn-ea"/>
                        <a:ea typeface="+mn-ea"/>
                        <a:cs typeface="+mn-cs"/>
                      </a:endParaRPr>
                    </a:p>
                  </a:txBody>
                  <a:tcPr/>
                </a:tc>
                <a:extLst>
                  <a:ext uri="{0D108BD9-81ED-4DB2-BD59-A6C34878D82A}">
                    <a16:rowId xmlns="" xmlns:a16="http://schemas.microsoft.com/office/drawing/2014/main" val="2903683257"/>
                  </a:ext>
                </a:extLst>
              </a:tr>
              <a:tr h="1378444">
                <a:tc>
                  <a:txBody>
                    <a:bodyPr/>
                    <a:lstStyle/>
                    <a:p>
                      <a:endParaRPr lang="zh-TW" altLang="en-US" dirty="0"/>
                    </a:p>
                  </a:txBody>
                  <a:tcPr/>
                </a:tc>
                <a:tc>
                  <a:txBody>
                    <a:bodyPr/>
                    <a:lstStyle/>
                    <a:p>
                      <a:r>
                        <a:rPr lang="en-US" altLang="zh-TW" dirty="0"/>
                        <a:t>Third-Party</a:t>
                      </a:r>
                    </a:p>
                    <a:p>
                      <a:r>
                        <a:rPr lang="en-US" altLang="zh-TW" dirty="0"/>
                        <a:t>judgment</a:t>
                      </a:r>
                      <a:endParaRPr lang="zh-TW" altLang="en-US" dirty="0"/>
                    </a:p>
                  </a:txBody>
                  <a:tcPr/>
                </a:tc>
                <a:tc>
                  <a:txBody>
                    <a:bodyPr/>
                    <a:lstStyle/>
                    <a:p>
                      <a:r>
                        <a:rPr lang="en-US" altLang="zh-TW" dirty="0"/>
                        <a:t>Isolation</a:t>
                      </a:r>
                      <a:endParaRPr lang="zh-TW" altLang="en-US" dirty="0"/>
                    </a:p>
                  </a:txBody>
                  <a:tcPr/>
                </a:tc>
                <a:tc>
                  <a:txBody>
                    <a:bodyPr/>
                    <a:lstStyle/>
                    <a:p>
                      <a:r>
                        <a:rPr lang="en-US" altLang="zh-TW" dirty="0"/>
                        <a:t>Splitting the difference (Compromise, Bargaining, etc.)</a:t>
                      </a:r>
                      <a:endParaRPr lang="zh-TW" altLang="en-US" dirty="0"/>
                    </a:p>
                  </a:txBody>
                  <a:tcPr/>
                </a:tc>
                <a:tc>
                  <a:txBody>
                    <a:bodyPr/>
                    <a:lstStyle/>
                    <a:p>
                      <a:endParaRPr lang="zh-TW" altLang="en-US"/>
                    </a:p>
                  </a:txBody>
                  <a:tcPr/>
                </a:tc>
                <a:extLst>
                  <a:ext uri="{0D108BD9-81ED-4DB2-BD59-A6C34878D82A}">
                    <a16:rowId xmlns="" xmlns:a16="http://schemas.microsoft.com/office/drawing/2014/main" val="3391100887"/>
                  </a:ext>
                </a:extLst>
              </a:tr>
              <a:tr h="1325427">
                <a:tc>
                  <a:txBody>
                    <a:bodyPr/>
                    <a:lstStyle/>
                    <a:p>
                      <a:pPr marL="0" algn="l" defTabSz="914400" rtl="0" eaLnBrk="1" latinLnBrk="0" hangingPunct="1"/>
                      <a:r>
                        <a:rPr lang="en-US" altLang="zh-TW" sz="1800" kern="1200" dirty="0">
                          <a:solidFill>
                            <a:schemeClr val="dk1"/>
                          </a:solidFill>
                          <a:latin typeface="+mn-ea"/>
                          <a:ea typeface="+mn-ea"/>
                          <a:cs typeface="+mn-cs"/>
                        </a:rPr>
                        <a:t>Passive Response</a:t>
                      </a:r>
                      <a:endParaRPr lang="zh-TW" altLang="en-US" sz="1800" kern="1200" dirty="0">
                        <a:solidFill>
                          <a:schemeClr val="dk1"/>
                        </a:solidFill>
                        <a:latin typeface="+mn-ea"/>
                        <a:ea typeface="+mn-ea"/>
                        <a:cs typeface="+mn-cs"/>
                      </a:endParaRPr>
                    </a:p>
                  </a:txBody>
                  <a:tcPr/>
                </a:tc>
                <a:tc>
                  <a:txBody>
                    <a:bodyPr/>
                    <a:lstStyle/>
                    <a:p>
                      <a:r>
                        <a:rPr lang="en-US" altLang="zh-TW" dirty="0"/>
                        <a:t>Fate</a:t>
                      </a:r>
                      <a:endParaRPr lang="zh-TW" altLang="en-US" dirty="0"/>
                    </a:p>
                  </a:txBody>
                  <a:tcPr/>
                </a:tc>
                <a:tc>
                  <a:txBody>
                    <a:bodyPr/>
                    <a:lstStyle/>
                    <a:p>
                      <a:r>
                        <a:rPr lang="en-US" altLang="zh-TW" dirty="0"/>
                        <a:t>Indifference or</a:t>
                      </a:r>
                    </a:p>
                    <a:p>
                      <a:r>
                        <a:rPr lang="en-US" altLang="zh-TW" dirty="0"/>
                        <a:t>ignorance</a:t>
                      </a:r>
                      <a:endParaRPr lang="zh-TW" altLang="en-US" dirty="0"/>
                    </a:p>
                  </a:txBody>
                  <a:tcPr/>
                </a:tc>
                <a:tc>
                  <a:txBody>
                    <a:bodyPr/>
                    <a:lstStyle/>
                    <a:p>
                      <a:r>
                        <a:rPr lang="en-US" altLang="zh-TW" dirty="0"/>
                        <a:t>Peaceful co-existence</a:t>
                      </a:r>
                    </a:p>
                    <a:p>
                      <a:r>
                        <a:rPr lang="en-US" altLang="zh-TW" dirty="0"/>
                        <a:t>(Smoothing over)</a:t>
                      </a:r>
                      <a:endParaRPr lang="zh-TW" altLang="en-US" dirty="0"/>
                    </a:p>
                  </a:txBody>
                  <a:tcPr/>
                </a:tc>
                <a:tc>
                  <a:txBody>
                    <a:bodyPr/>
                    <a:lstStyle/>
                    <a:p>
                      <a:pPr marL="0" algn="l" defTabSz="914400" rtl="0" eaLnBrk="1" latinLnBrk="0" hangingPunct="1"/>
                      <a:r>
                        <a:rPr lang="en-US" altLang="zh-TW" sz="1800" kern="1200" dirty="0">
                          <a:solidFill>
                            <a:schemeClr val="dk1"/>
                          </a:solidFill>
                          <a:latin typeface="+mn-ea"/>
                          <a:ea typeface="+mn-ea"/>
                          <a:cs typeface="+mn-cs"/>
                        </a:rPr>
                        <a:t>Low Stakes</a:t>
                      </a:r>
                      <a:endParaRPr lang="zh-TW" altLang="en-US" sz="1800" kern="1200" dirty="0">
                        <a:solidFill>
                          <a:schemeClr val="dk1"/>
                        </a:solidFill>
                        <a:latin typeface="+mn-ea"/>
                        <a:ea typeface="+mn-ea"/>
                        <a:cs typeface="+mn-cs"/>
                      </a:endParaRPr>
                    </a:p>
                  </a:txBody>
                  <a:tcPr/>
                </a:tc>
                <a:extLst>
                  <a:ext uri="{0D108BD9-81ED-4DB2-BD59-A6C34878D82A}">
                    <a16:rowId xmlns="" xmlns:a16="http://schemas.microsoft.com/office/drawing/2014/main" val="1076332568"/>
                  </a:ext>
                </a:extLst>
              </a:tr>
            </a:tbl>
          </a:graphicData>
        </a:graphic>
      </p:graphicFrame>
    </p:spTree>
    <p:extLst>
      <p:ext uri="{BB962C8B-B14F-4D97-AF65-F5344CB8AC3E}">
        <p14:creationId xmlns:p14="http://schemas.microsoft.com/office/powerpoint/2010/main" val="1896571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0" name="內容版面配置區 4">
            <a:extLst>
              <a:ext uri="{FF2B5EF4-FFF2-40B4-BE49-F238E27FC236}">
                <a16:creationId xmlns="" xmlns:a16="http://schemas.microsoft.com/office/drawing/2014/main" id="{2B9CA0D2-115B-4272-ADBD-1A7D454FE50F}"/>
              </a:ext>
            </a:extLst>
          </p:cNvPr>
          <p:cNvSpPr txBox="1">
            <a:spLocks/>
          </p:cNvSpPr>
          <p:nvPr/>
        </p:nvSpPr>
        <p:spPr>
          <a:xfrm>
            <a:off x="427090" y="1554039"/>
            <a:ext cx="7593575" cy="5937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smtClean="0"/>
              <a:t>Conflict Stakes and Behaviors</a:t>
            </a:r>
          </a:p>
          <a:p>
            <a:pPr marL="0" indent="0">
              <a:buFont typeface="Arial" panose="020B0604020202020204" pitchFamily="34" charset="0"/>
              <a:buNone/>
            </a:pPr>
            <a:r>
              <a:rPr lang="en-US" altLang="zh-TW" sz="2400" dirty="0" smtClean="0"/>
              <a:t>Conflict outcomes</a:t>
            </a:r>
          </a:p>
          <a:p>
            <a:r>
              <a:rPr lang="en-US" altLang="zh-TW" sz="2400" dirty="0" smtClean="0"/>
              <a:t>The parties may decide to live with the conflict.</a:t>
            </a:r>
          </a:p>
          <a:p>
            <a:r>
              <a:rPr lang="en-US" altLang="zh-TW" sz="2400" dirty="0" smtClean="0"/>
              <a:t>One party may triumph and force its solution on the other.</a:t>
            </a:r>
          </a:p>
          <a:p>
            <a:r>
              <a:rPr lang="en-US" altLang="zh-TW" sz="2400" dirty="0" smtClean="0"/>
              <a:t>There may be a constructive, mutually acceptable resolution.</a:t>
            </a:r>
          </a:p>
          <a:p>
            <a:pPr marL="0" indent="0">
              <a:buFont typeface="Arial" panose="020B0604020202020204" pitchFamily="34" charset="0"/>
              <a:buNone/>
            </a:pPr>
            <a:r>
              <a:rPr lang="en-US" altLang="zh-TW" sz="2400" dirty="0" smtClean="0"/>
              <a:t>The outcome depends on the two most important being:</a:t>
            </a:r>
          </a:p>
          <a:p>
            <a:pPr marL="457200" indent="-457200">
              <a:buFont typeface="Arial" panose="020B0604020202020204" pitchFamily="34" charset="0"/>
              <a:buAutoNum type="arabicPeriod"/>
            </a:pPr>
            <a:r>
              <a:rPr lang="en-US" altLang="zh-TW" sz="2400" dirty="0" smtClean="0"/>
              <a:t>Attitude of the parties towards each other.</a:t>
            </a:r>
          </a:p>
          <a:p>
            <a:pPr marL="457200" indent="-457200">
              <a:buFont typeface="Arial" panose="020B0604020202020204" pitchFamily="34" charset="0"/>
              <a:buAutoNum type="arabicPeriod"/>
            </a:pPr>
            <a:r>
              <a:rPr lang="en-US" altLang="zh-TW" sz="2400" dirty="0" smtClean="0"/>
              <a:t>Importance to each party of the issues in conflict.</a:t>
            </a:r>
          </a:p>
          <a:p>
            <a:pPr marL="0" indent="0">
              <a:buFont typeface="Arial" panose="020B0604020202020204" pitchFamily="34" charset="0"/>
              <a:buNone/>
            </a:pPr>
            <a:endParaRPr lang="en-US" altLang="zh-TW" sz="2400" dirty="0" smtClean="0"/>
          </a:p>
          <a:p>
            <a:endParaRPr lang="zh-TW" altLang="en-US" dirty="0"/>
          </a:p>
        </p:txBody>
      </p:sp>
      <p:sp>
        <p:nvSpPr>
          <p:cNvPr id="13" name="標題 3">
            <a:extLst>
              <a:ext uri="{FF2B5EF4-FFF2-40B4-BE49-F238E27FC236}">
                <a16:creationId xmlns="" xmlns:a16="http://schemas.microsoft.com/office/drawing/2014/main" id="{384708B1-E3A5-49EF-BFCE-035FD6577601}"/>
              </a:ext>
            </a:extLst>
          </p:cNvPr>
          <p:cNvSpPr txBox="1">
            <a:spLocks/>
          </p:cNvSpPr>
          <p:nvPr/>
        </p:nvSpPr>
        <p:spPr>
          <a:xfrm>
            <a:off x="8020665" y="866273"/>
            <a:ext cx="3660058" cy="119667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mtClean="0"/>
              <a:t>Win-Lose Matrix</a:t>
            </a:r>
            <a:endParaRPr lang="zh-TW" altLang="en-US" dirty="0"/>
          </a:p>
        </p:txBody>
      </p:sp>
      <p:pic>
        <p:nvPicPr>
          <p:cNvPr id="14" name="Picture 2" descr="ãwin-lose matrixãçåçæå°çµæ">
            <a:extLst>
              <a:ext uri="{FF2B5EF4-FFF2-40B4-BE49-F238E27FC236}">
                <a16:creationId xmlns="" xmlns:a16="http://schemas.microsoft.com/office/drawing/2014/main" id="{CB81667E-CD93-4356-96C3-4614CCA03B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650">
                        <a14:foregroundMark x1="33333" y1="31868" x2="33333" y2="31868"/>
                        <a14:foregroundMark x1="66880" y1="27839" x2="66880" y2="27839"/>
                        <a14:foregroundMark x1="66880" y1="27839" x2="66880" y2="27839"/>
                        <a14:foregroundMark x1="32692" y1="27839" x2="32692" y2="27839"/>
                        <a14:foregroundMark x1="60897" y1="76923" x2="60897" y2="76923"/>
                        <a14:foregroundMark x1="61111" y1="22344" x2="61111" y2="22344"/>
                        <a14:foregroundMark x1="38889" y1="17216" x2="38889" y2="17216"/>
                        <a14:foregroundMark x1="30556" y1="18315" x2="30556" y2="18315"/>
                        <a14:foregroundMark x1="42735" y1="39927" x2="42735" y2="39927"/>
                        <a14:foregroundMark x1="29274" y1="42125" x2="29274" y2="42125"/>
                        <a14:foregroundMark x1="33974" y1="16484" x2="33974" y2="16484"/>
                        <a14:foregroundMark x1="41026" y1="17949" x2="41667" y2="19048"/>
                        <a14:foregroundMark x1="42949" y1="26007" x2="42949" y2="27473"/>
                        <a14:foregroundMark x1="42735" y1="31502" x2="43590" y2="29304"/>
                        <a14:foregroundMark x1="42094" y1="10623" x2="42094" y2="10623"/>
                        <a14:foregroundMark x1="40598" y1="25275" x2="39744" y2="29670"/>
                        <a14:foregroundMark x1="38248" y1="39194" x2="39103" y2="39927"/>
                        <a14:foregroundMark x1="42949" y1="41392" x2="42949" y2="41392"/>
                        <a14:foregroundMark x1="64530" y1="26374" x2="64530" y2="26374"/>
                        <a14:foregroundMark x1="69444" y1="17949" x2="69444" y2="17949"/>
                        <a14:foregroundMark x1="63889" y1="19048" x2="61325" y2="20879"/>
                        <a14:foregroundMark x1="56410" y1="29670" x2="56410" y2="34066"/>
                        <a14:foregroundMark x1="61325" y1="42857" x2="62821" y2="42491"/>
                        <a14:foregroundMark x1="67094" y1="38462" x2="67735" y2="38095"/>
                        <a14:foregroundMark x1="69658" y1="33333" x2="69017" y2="30769"/>
                        <a14:foregroundMark x1="64957" y1="22711" x2="59829" y2="20147"/>
                        <a14:foregroundMark x1="67094" y1="69963" x2="67094" y2="69963"/>
                        <a14:foregroundMark x1="60684" y1="69963" x2="58761" y2="73260"/>
                        <a14:foregroundMark x1="57692" y1="79487" x2="62821" y2="84249"/>
                        <a14:foregroundMark x1="29274" y1="36264" x2="29274" y2="36264"/>
                        <a14:foregroundMark x1="38034" y1="38828" x2="38034" y2="38828"/>
                        <a14:foregroundMark x1="39957" y1="38462" x2="39957" y2="38462"/>
                        <a14:foregroundMark x1="33974" y1="39560" x2="33974" y2="39560"/>
                        <a14:foregroundMark x1="33761" y1="37729" x2="33761" y2="34799"/>
                        <a14:foregroundMark x1="32479" y1="22344" x2="32479" y2="21245"/>
                        <a14:foregroundMark x1="32479" y1="19414" x2="32479" y2="19414"/>
                        <a14:foregroundMark x1="66453" y1="75458" x2="66453" y2="75458"/>
                        <a14:foregroundMark x1="68376" y1="75092" x2="68376" y2="75092"/>
                        <a14:foregroundMark x1="71795" y1="75458" x2="71795" y2="75458"/>
                        <a14:foregroundMark x1="71581" y1="75458" x2="68803" y2="73626"/>
                        <a14:foregroundMark x1="68162" y1="72527" x2="67094" y2="72527"/>
                        <a14:foregroundMark x1="58547" y1="17949" x2="58547" y2="17949"/>
                        <a14:foregroundMark x1="67521" y1="21612" x2="68162" y2="22344"/>
                        <a14:foregroundMark x1="72863" y1="28938" x2="71368" y2="31136"/>
                        <a14:foregroundMark x1="68376" y1="36630" x2="66667" y2="39560"/>
                        <a14:foregroundMark x1="36325" y1="21245" x2="36325" y2="21245"/>
                        <a14:foregroundMark x1="32051" y1="17949" x2="32051" y2="17949"/>
                        <a14:foregroundMark x1="33120" y1="15385" x2="33120" y2="15385"/>
                      </a14:backgroundRemoval>
                    </a14:imgEffect>
                  </a14:imgLayer>
                </a14:imgProps>
              </a:ext>
              <a:ext uri="{28A0092B-C50C-407E-A947-70E740481C1C}">
                <a14:useLocalDpi xmlns:a14="http://schemas.microsoft.com/office/drawing/2010/main" val="0"/>
              </a:ext>
            </a:extLst>
          </a:blip>
          <a:srcRect/>
          <a:stretch>
            <a:fillRect/>
          </a:stretch>
        </p:blipFill>
        <p:spPr bwMode="auto">
          <a:xfrm>
            <a:off x="7734300" y="2453301"/>
            <a:ext cx="44577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79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p>
          </p:txBody>
        </p:sp>
      </p:grpSp>
      <p:sp>
        <p:nvSpPr>
          <p:cNvPr id="19" name="文本框 18"/>
          <p:cNvSpPr txBox="1"/>
          <p:nvPr/>
        </p:nvSpPr>
        <p:spPr>
          <a:xfrm>
            <a:off x="1223376" y="27129"/>
            <a:ext cx="4158750" cy="1107996"/>
          </a:xfrm>
          <a:prstGeom prst="rect">
            <a:avLst/>
          </a:prstGeom>
          <a:noFill/>
        </p:spPr>
        <p:txBody>
          <a:bodyPr wrap="square" rtlCol="0">
            <a:spAutoFit/>
          </a:bodyPr>
          <a:lstStyle/>
          <a:p>
            <a:r>
              <a:rPr lang="en-US" altLang="zh-TW" sz="6600" dirty="0"/>
              <a:t>Contents</a:t>
            </a:r>
            <a:endParaRPr lang="en-US" altLang="zh-CN" sz="66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25" name="组合 24"/>
          <p:cNvGrpSpPr/>
          <p:nvPr/>
        </p:nvGrpSpPr>
        <p:grpSpPr>
          <a:xfrm flipH="1">
            <a:off x="1393825" y="1333332"/>
            <a:ext cx="474345" cy="399415"/>
            <a:chOff x="6350" y="1588"/>
            <a:chExt cx="1403350" cy="1182687"/>
          </a:xfrm>
          <a:solidFill>
            <a:schemeClr val="accent6"/>
          </a:solidFill>
        </p:grpSpPr>
        <p:sp>
          <p:nvSpPr>
            <p:cNvPr id="26" name="Freeform 5"/>
            <p:cNvSpPr/>
            <p:nvPr/>
          </p:nvSpPr>
          <p:spPr bwMode="auto">
            <a:xfrm>
              <a:off x="498475" y="1588"/>
              <a:ext cx="627063" cy="625475"/>
            </a:xfrm>
            <a:custGeom>
              <a:avLst/>
              <a:gdLst>
                <a:gd name="T0" fmla="*/ 163 w 166"/>
                <a:gd name="T1" fmla="*/ 30 h 165"/>
                <a:gd name="T2" fmla="*/ 134 w 166"/>
                <a:gd name="T3" fmla="*/ 1 h 165"/>
                <a:gd name="T4" fmla="*/ 127 w 166"/>
                <a:gd name="T5" fmla="*/ 0 h 165"/>
                <a:gd name="T6" fmla="*/ 99 w 166"/>
                <a:gd name="T7" fmla="*/ 0 h 165"/>
                <a:gd name="T8" fmla="*/ 94 w 166"/>
                <a:gd name="T9" fmla="*/ 2 h 165"/>
                <a:gd name="T10" fmla="*/ 3 w 166"/>
                <a:gd name="T11" fmla="*/ 93 h 165"/>
                <a:gd name="T12" fmla="*/ 3 w 166"/>
                <a:gd name="T13" fmla="*/ 105 h 165"/>
                <a:gd name="T14" fmla="*/ 9 w 166"/>
                <a:gd name="T15" fmla="*/ 107 h 165"/>
                <a:gd name="T16" fmla="*/ 15 w 166"/>
                <a:gd name="T17" fmla="*/ 104 h 165"/>
                <a:gd name="T18" fmla="*/ 104 w 166"/>
                <a:gd name="T19" fmla="*/ 15 h 165"/>
                <a:gd name="T20" fmla="*/ 125 w 166"/>
                <a:gd name="T21" fmla="*/ 15 h 165"/>
                <a:gd name="T22" fmla="*/ 126 w 166"/>
                <a:gd name="T23" fmla="*/ 16 h 165"/>
                <a:gd name="T24" fmla="*/ 125 w 166"/>
                <a:gd name="T25" fmla="*/ 17 h 165"/>
                <a:gd name="T26" fmla="*/ 25 w 166"/>
                <a:gd name="T27" fmla="*/ 117 h 165"/>
                <a:gd name="T28" fmla="*/ 25 w 166"/>
                <a:gd name="T29" fmla="*/ 123 h 165"/>
                <a:gd name="T30" fmla="*/ 29 w 166"/>
                <a:gd name="T31" fmla="*/ 124 h 165"/>
                <a:gd name="T32" fmla="*/ 32 w 166"/>
                <a:gd name="T33" fmla="*/ 123 h 165"/>
                <a:gd name="T34" fmla="*/ 131 w 166"/>
                <a:gd name="T35" fmla="*/ 23 h 165"/>
                <a:gd name="T36" fmla="*/ 132 w 166"/>
                <a:gd name="T37" fmla="*/ 23 h 165"/>
                <a:gd name="T38" fmla="*/ 143 w 166"/>
                <a:gd name="T39" fmla="*/ 34 h 165"/>
                <a:gd name="T40" fmla="*/ 142 w 166"/>
                <a:gd name="T41" fmla="*/ 34 h 165"/>
                <a:gd name="T42" fmla="*/ 42 w 166"/>
                <a:gd name="T43" fmla="*/ 134 h 165"/>
                <a:gd name="T44" fmla="*/ 42 w 166"/>
                <a:gd name="T45" fmla="*/ 140 h 165"/>
                <a:gd name="T46" fmla="*/ 45 w 166"/>
                <a:gd name="T47" fmla="*/ 141 h 165"/>
                <a:gd name="T48" fmla="*/ 49 w 166"/>
                <a:gd name="T49" fmla="*/ 140 h 165"/>
                <a:gd name="T50" fmla="*/ 148 w 166"/>
                <a:gd name="T51" fmla="*/ 40 h 165"/>
                <a:gd name="T52" fmla="*/ 149 w 166"/>
                <a:gd name="T53" fmla="*/ 40 h 165"/>
                <a:gd name="T54" fmla="*/ 151 w 166"/>
                <a:gd name="T55" fmla="*/ 41 h 165"/>
                <a:gd name="T56" fmla="*/ 151 w 166"/>
                <a:gd name="T57" fmla="*/ 61 h 165"/>
                <a:gd name="T58" fmla="*/ 61 w 166"/>
                <a:gd name="T59" fmla="*/ 150 h 165"/>
                <a:gd name="T60" fmla="*/ 61 w 166"/>
                <a:gd name="T61" fmla="*/ 162 h 165"/>
                <a:gd name="T62" fmla="*/ 67 w 166"/>
                <a:gd name="T63" fmla="*/ 165 h 165"/>
                <a:gd name="T64" fmla="*/ 73 w 166"/>
                <a:gd name="T65" fmla="*/ 162 h 165"/>
                <a:gd name="T66" fmla="*/ 164 w 166"/>
                <a:gd name="T67" fmla="*/ 71 h 165"/>
                <a:gd name="T68" fmla="*/ 164 w 166"/>
                <a:gd name="T69" fmla="*/ 71 h 165"/>
                <a:gd name="T70" fmla="*/ 166 w 166"/>
                <a:gd name="T71" fmla="*/ 65 h 165"/>
                <a:gd name="T72" fmla="*/ 166 w 166"/>
                <a:gd name="T73" fmla="*/ 37 h 165"/>
                <a:gd name="T74" fmla="*/ 163 w 166"/>
                <a:gd name="T75" fmla="*/ 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5">
                  <a:moveTo>
                    <a:pt x="163" y="30"/>
                  </a:moveTo>
                  <a:cubicBezTo>
                    <a:pt x="134" y="1"/>
                    <a:pt x="134" y="1"/>
                    <a:pt x="134" y="1"/>
                  </a:cubicBezTo>
                  <a:cubicBezTo>
                    <a:pt x="133" y="0"/>
                    <a:pt x="130" y="0"/>
                    <a:pt x="127" y="0"/>
                  </a:cubicBezTo>
                  <a:cubicBezTo>
                    <a:pt x="99" y="0"/>
                    <a:pt x="99" y="0"/>
                    <a:pt x="99" y="0"/>
                  </a:cubicBezTo>
                  <a:cubicBezTo>
                    <a:pt x="97" y="0"/>
                    <a:pt x="96" y="0"/>
                    <a:pt x="94" y="2"/>
                  </a:cubicBezTo>
                  <a:cubicBezTo>
                    <a:pt x="3" y="93"/>
                    <a:pt x="3" y="93"/>
                    <a:pt x="3" y="93"/>
                  </a:cubicBezTo>
                  <a:cubicBezTo>
                    <a:pt x="0" y="96"/>
                    <a:pt x="0" y="101"/>
                    <a:pt x="3" y="105"/>
                  </a:cubicBezTo>
                  <a:cubicBezTo>
                    <a:pt x="5" y="106"/>
                    <a:pt x="7" y="107"/>
                    <a:pt x="9" y="107"/>
                  </a:cubicBezTo>
                  <a:cubicBezTo>
                    <a:pt x="11" y="107"/>
                    <a:pt x="14" y="106"/>
                    <a:pt x="15" y="104"/>
                  </a:cubicBezTo>
                  <a:cubicBezTo>
                    <a:pt x="104" y="15"/>
                    <a:pt x="104" y="15"/>
                    <a:pt x="104" y="15"/>
                  </a:cubicBezTo>
                  <a:cubicBezTo>
                    <a:pt x="125" y="15"/>
                    <a:pt x="125" y="15"/>
                    <a:pt x="125" y="15"/>
                  </a:cubicBezTo>
                  <a:cubicBezTo>
                    <a:pt x="126" y="16"/>
                    <a:pt x="126" y="16"/>
                    <a:pt x="126" y="16"/>
                  </a:cubicBezTo>
                  <a:cubicBezTo>
                    <a:pt x="125" y="17"/>
                    <a:pt x="125" y="17"/>
                    <a:pt x="125" y="17"/>
                  </a:cubicBezTo>
                  <a:cubicBezTo>
                    <a:pt x="25" y="117"/>
                    <a:pt x="25" y="117"/>
                    <a:pt x="25" y="117"/>
                  </a:cubicBezTo>
                  <a:cubicBezTo>
                    <a:pt x="24" y="118"/>
                    <a:pt x="24" y="121"/>
                    <a:pt x="25" y="123"/>
                  </a:cubicBezTo>
                  <a:cubicBezTo>
                    <a:pt x="26" y="124"/>
                    <a:pt x="27" y="124"/>
                    <a:pt x="29" y="124"/>
                  </a:cubicBezTo>
                  <a:cubicBezTo>
                    <a:pt x="30" y="124"/>
                    <a:pt x="31" y="124"/>
                    <a:pt x="32" y="123"/>
                  </a:cubicBezTo>
                  <a:cubicBezTo>
                    <a:pt x="131" y="23"/>
                    <a:pt x="131" y="23"/>
                    <a:pt x="131" y="23"/>
                  </a:cubicBezTo>
                  <a:cubicBezTo>
                    <a:pt x="131" y="23"/>
                    <a:pt x="131" y="23"/>
                    <a:pt x="132" y="23"/>
                  </a:cubicBezTo>
                  <a:cubicBezTo>
                    <a:pt x="143" y="34"/>
                    <a:pt x="143" y="34"/>
                    <a:pt x="143" y="34"/>
                  </a:cubicBezTo>
                  <a:cubicBezTo>
                    <a:pt x="142" y="34"/>
                    <a:pt x="142" y="34"/>
                    <a:pt x="142" y="34"/>
                  </a:cubicBezTo>
                  <a:cubicBezTo>
                    <a:pt x="42" y="134"/>
                    <a:pt x="42" y="134"/>
                    <a:pt x="42" y="134"/>
                  </a:cubicBezTo>
                  <a:cubicBezTo>
                    <a:pt x="41" y="135"/>
                    <a:pt x="41" y="138"/>
                    <a:pt x="42" y="140"/>
                  </a:cubicBezTo>
                  <a:cubicBezTo>
                    <a:pt x="43" y="141"/>
                    <a:pt x="44" y="141"/>
                    <a:pt x="45" y="141"/>
                  </a:cubicBezTo>
                  <a:cubicBezTo>
                    <a:pt x="47" y="141"/>
                    <a:pt x="48" y="141"/>
                    <a:pt x="49" y="140"/>
                  </a:cubicBezTo>
                  <a:cubicBezTo>
                    <a:pt x="148" y="40"/>
                    <a:pt x="148" y="40"/>
                    <a:pt x="148" y="40"/>
                  </a:cubicBezTo>
                  <a:cubicBezTo>
                    <a:pt x="148" y="40"/>
                    <a:pt x="149" y="40"/>
                    <a:pt x="149" y="40"/>
                  </a:cubicBezTo>
                  <a:cubicBezTo>
                    <a:pt x="151" y="41"/>
                    <a:pt x="151" y="41"/>
                    <a:pt x="151" y="41"/>
                  </a:cubicBezTo>
                  <a:cubicBezTo>
                    <a:pt x="151" y="61"/>
                    <a:pt x="151" y="61"/>
                    <a:pt x="151" y="61"/>
                  </a:cubicBezTo>
                  <a:cubicBezTo>
                    <a:pt x="61" y="150"/>
                    <a:pt x="61" y="150"/>
                    <a:pt x="61" y="150"/>
                  </a:cubicBezTo>
                  <a:cubicBezTo>
                    <a:pt x="58" y="153"/>
                    <a:pt x="58" y="159"/>
                    <a:pt x="61" y="162"/>
                  </a:cubicBezTo>
                  <a:cubicBezTo>
                    <a:pt x="63" y="164"/>
                    <a:pt x="65" y="165"/>
                    <a:pt x="67" y="165"/>
                  </a:cubicBezTo>
                  <a:cubicBezTo>
                    <a:pt x="69" y="165"/>
                    <a:pt x="71" y="164"/>
                    <a:pt x="73" y="162"/>
                  </a:cubicBezTo>
                  <a:cubicBezTo>
                    <a:pt x="164" y="71"/>
                    <a:pt x="164" y="71"/>
                    <a:pt x="164" y="71"/>
                  </a:cubicBezTo>
                  <a:cubicBezTo>
                    <a:pt x="164" y="71"/>
                    <a:pt x="164" y="71"/>
                    <a:pt x="164" y="71"/>
                  </a:cubicBezTo>
                  <a:cubicBezTo>
                    <a:pt x="166" y="69"/>
                    <a:pt x="166" y="67"/>
                    <a:pt x="166" y="65"/>
                  </a:cubicBezTo>
                  <a:cubicBezTo>
                    <a:pt x="166" y="37"/>
                    <a:pt x="166" y="37"/>
                    <a:pt x="166" y="37"/>
                  </a:cubicBezTo>
                  <a:cubicBezTo>
                    <a:pt x="166" y="34"/>
                    <a:pt x="165" y="32"/>
                    <a:pt x="16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6"/>
            <p:cNvSpPr/>
            <p:nvPr/>
          </p:nvSpPr>
          <p:spPr bwMode="auto">
            <a:xfrm>
              <a:off x="6350" y="214313"/>
              <a:ext cx="1403350" cy="969962"/>
            </a:xfrm>
            <a:custGeom>
              <a:avLst/>
              <a:gdLst>
                <a:gd name="T0" fmla="*/ 346 w 371"/>
                <a:gd name="T1" fmla="*/ 209 h 256"/>
                <a:gd name="T2" fmla="*/ 346 w 371"/>
                <a:gd name="T3" fmla="*/ 25 h 256"/>
                <a:gd name="T4" fmla="*/ 321 w 371"/>
                <a:gd name="T5" fmla="*/ 0 h 256"/>
                <a:gd name="T6" fmla="*/ 309 w 371"/>
                <a:gd name="T7" fmla="*/ 0 h 256"/>
                <a:gd name="T8" fmla="*/ 309 w 371"/>
                <a:gd name="T9" fmla="*/ 9 h 256"/>
                <a:gd name="T10" fmla="*/ 309 w 371"/>
                <a:gd name="T11" fmla="*/ 12 h 256"/>
                <a:gd name="T12" fmla="*/ 321 w 371"/>
                <a:gd name="T13" fmla="*/ 12 h 256"/>
                <a:gd name="T14" fmla="*/ 334 w 371"/>
                <a:gd name="T15" fmla="*/ 25 h 256"/>
                <a:gd name="T16" fmla="*/ 334 w 371"/>
                <a:gd name="T17" fmla="*/ 209 h 256"/>
                <a:gd name="T18" fmla="*/ 231 w 371"/>
                <a:gd name="T19" fmla="*/ 209 h 256"/>
                <a:gd name="T20" fmla="*/ 231 w 371"/>
                <a:gd name="T21" fmla="*/ 212 h 256"/>
                <a:gd name="T22" fmla="*/ 218 w 371"/>
                <a:gd name="T23" fmla="*/ 225 h 256"/>
                <a:gd name="T24" fmla="*/ 150 w 371"/>
                <a:gd name="T25" fmla="*/ 225 h 256"/>
                <a:gd name="T26" fmla="*/ 137 w 371"/>
                <a:gd name="T27" fmla="*/ 212 h 256"/>
                <a:gd name="T28" fmla="*/ 137 w 371"/>
                <a:gd name="T29" fmla="*/ 209 h 256"/>
                <a:gd name="T30" fmla="*/ 40 w 371"/>
                <a:gd name="T31" fmla="*/ 209 h 256"/>
                <a:gd name="T32" fmla="*/ 40 w 371"/>
                <a:gd name="T33" fmla="*/ 25 h 256"/>
                <a:gd name="T34" fmla="*/ 53 w 371"/>
                <a:gd name="T35" fmla="*/ 12 h 256"/>
                <a:gd name="T36" fmla="*/ 140 w 371"/>
                <a:gd name="T37" fmla="*/ 12 h 256"/>
                <a:gd name="T38" fmla="*/ 152 w 371"/>
                <a:gd name="T39" fmla="*/ 0 h 256"/>
                <a:gd name="T40" fmla="*/ 53 w 371"/>
                <a:gd name="T41" fmla="*/ 0 h 256"/>
                <a:gd name="T42" fmla="*/ 28 w 371"/>
                <a:gd name="T43" fmla="*/ 25 h 256"/>
                <a:gd name="T44" fmla="*/ 28 w 371"/>
                <a:gd name="T45" fmla="*/ 209 h 256"/>
                <a:gd name="T46" fmla="*/ 0 w 371"/>
                <a:gd name="T47" fmla="*/ 209 h 256"/>
                <a:gd name="T48" fmla="*/ 0 w 371"/>
                <a:gd name="T49" fmla="*/ 231 h 256"/>
                <a:gd name="T50" fmla="*/ 25 w 371"/>
                <a:gd name="T51" fmla="*/ 256 h 256"/>
                <a:gd name="T52" fmla="*/ 346 w 371"/>
                <a:gd name="T53" fmla="*/ 256 h 256"/>
                <a:gd name="T54" fmla="*/ 371 w 371"/>
                <a:gd name="T55" fmla="*/ 231 h 256"/>
                <a:gd name="T56" fmla="*/ 371 w 371"/>
                <a:gd name="T57" fmla="*/ 209 h 256"/>
                <a:gd name="T58" fmla="*/ 346 w 371"/>
                <a:gd name="T59" fmla="*/ 2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1" h="256">
                  <a:moveTo>
                    <a:pt x="346" y="209"/>
                  </a:moveTo>
                  <a:cubicBezTo>
                    <a:pt x="346" y="25"/>
                    <a:pt x="346" y="25"/>
                    <a:pt x="346" y="25"/>
                  </a:cubicBezTo>
                  <a:cubicBezTo>
                    <a:pt x="346" y="11"/>
                    <a:pt x="335" y="0"/>
                    <a:pt x="321" y="0"/>
                  </a:cubicBezTo>
                  <a:cubicBezTo>
                    <a:pt x="309" y="0"/>
                    <a:pt x="309" y="0"/>
                    <a:pt x="309" y="0"/>
                  </a:cubicBezTo>
                  <a:cubicBezTo>
                    <a:pt x="309" y="9"/>
                    <a:pt x="309" y="9"/>
                    <a:pt x="309" y="9"/>
                  </a:cubicBezTo>
                  <a:cubicBezTo>
                    <a:pt x="309" y="10"/>
                    <a:pt x="309" y="11"/>
                    <a:pt x="309" y="12"/>
                  </a:cubicBezTo>
                  <a:cubicBezTo>
                    <a:pt x="321" y="12"/>
                    <a:pt x="321" y="12"/>
                    <a:pt x="321" y="12"/>
                  </a:cubicBezTo>
                  <a:cubicBezTo>
                    <a:pt x="328" y="12"/>
                    <a:pt x="334" y="18"/>
                    <a:pt x="334" y="25"/>
                  </a:cubicBezTo>
                  <a:cubicBezTo>
                    <a:pt x="334" y="209"/>
                    <a:pt x="334" y="209"/>
                    <a:pt x="334" y="209"/>
                  </a:cubicBezTo>
                  <a:cubicBezTo>
                    <a:pt x="231" y="209"/>
                    <a:pt x="231" y="209"/>
                    <a:pt x="231" y="209"/>
                  </a:cubicBezTo>
                  <a:cubicBezTo>
                    <a:pt x="231" y="212"/>
                    <a:pt x="231" y="212"/>
                    <a:pt x="231" y="212"/>
                  </a:cubicBezTo>
                  <a:cubicBezTo>
                    <a:pt x="231" y="219"/>
                    <a:pt x="225" y="225"/>
                    <a:pt x="218" y="225"/>
                  </a:cubicBezTo>
                  <a:cubicBezTo>
                    <a:pt x="150" y="225"/>
                    <a:pt x="150" y="225"/>
                    <a:pt x="150" y="225"/>
                  </a:cubicBezTo>
                  <a:cubicBezTo>
                    <a:pt x="143" y="225"/>
                    <a:pt x="137" y="219"/>
                    <a:pt x="137" y="212"/>
                  </a:cubicBezTo>
                  <a:cubicBezTo>
                    <a:pt x="137" y="209"/>
                    <a:pt x="137" y="209"/>
                    <a:pt x="137" y="209"/>
                  </a:cubicBezTo>
                  <a:cubicBezTo>
                    <a:pt x="40" y="209"/>
                    <a:pt x="40" y="209"/>
                    <a:pt x="40" y="209"/>
                  </a:cubicBezTo>
                  <a:cubicBezTo>
                    <a:pt x="40" y="25"/>
                    <a:pt x="40" y="25"/>
                    <a:pt x="40" y="25"/>
                  </a:cubicBezTo>
                  <a:cubicBezTo>
                    <a:pt x="40" y="18"/>
                    <a:pt x="46" y="12"/>
                    <a:pt x="53" y="12"/>
                  </a:cubicBezTo>
                  <a:cubicBezTo>
                    <a:pt x="140" y="12"/>
                    <a:pt x="140" y="12"/>
                    <a:pt x="140" y="12"/>
                  </a:cubicBezTo>
                  <a:cubicBezTo>
                    <a:pt x="152" y="0"/>
                    <a:pt x="152" y="0"/>
                    <a:pt x="152" y="0"/>
                  </a:cubicBezTo>
                  <a:cubicBezTo>
                    <a:pt x="53" y="0"/>
                    <a:pt x="53" y="0"/>
                    <a:pt x="53" y="0"/>
                  </a:cubicBezTo>
                  <a:cubicBezTo>
                    <a:pt x="39" y="0"/>
                    <a:pt x="28" y="11"/>
                    <a:pt x="28" y="25"/>
                  </a:cubicBezTo>
                  <a:cubicBezTo>
                    <a:pt x="28" y="209"/>
                    <a:pt x="28" y="209"/>
                    <a:pt x="28" y="209"/>
                  </a:cubicBezTo>
                  <a:cubicBezTo>
                    <a:pt x="0" y="209"/>
                    <a:pt x="0" y="209"/>
                    <a:pt x="0" y="209"/>
                  </a:cubicBezTo>
                  <a:cubicBezTo>
                    <a:pt x="0" y="231"/>
                    <a:pt x="0" y="231"/>
                    <a:pt x="0" y="231"/>
                  </a:cubicBezTo>
                  <a:cubicBezTo>
                    <a:pt x="0" y="245"/>
                    <a:pt x="11" y="256"/>
                    <a:pt x="25" y="256"/>
                  </a:cubicBezTo>
                  <a:cubicBezTo>
                    <a:pt x="346" y="256"/>
                    <a:pt x="346" y="256"/>
                    <a:pt x="346" y="256"/>
                  </a:cubicBezTo>
                  <a:cubicBezTo>
                    <a:pt x="360" y="256"/>
                    <a:pt x="371" y="245"/>
                    <a:pt x="371" y="231"/>
                  </a:cubicBezTo>
                  <a:cubicBezTo>
                    <a:pt x="371" y="209"/>
                    <a:pt x="371" y="209"/>
                    <a:pt x="371" y="209"/>
                  </a:cubicBezTo>
                  <a:lnTo>
                    <a:pt x="346"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
            <p:cNvSpPr/>
            <p:nvPr/>
          </p:nvSpPr>
          <p:spPr bwMode="auto">
            <a:xfrm>
              <a:off x="369888" y="411163"/>
              <a:ext cx="339725" cy="333375"/>
            </a:xfrm>
            <a:custGeom>
              <a:avLst/>
              <a:gdLst>
                <a:gd name="T0" fmla="*/ 88 w 90"/>
                <a:gd name="T1" fmla="*/ 59 h 88"/>
                <a:gd name="T2" fmla="*/ 78 w 90"/>
                <a:gd name="T3" fmla="*/ 53 h 88"/>
                <a:gd name="T4" fmla="*/ 40 w 90"/>
                <a:gd name="T5" fmla="*/ 63 h 88"/>
                <a:gd name="T6" fmla="*/ 39 w 90"/>
                <a:gd name="T7" fmla="*/ 61 h 88"/>
                <a:gd name="T8" fmla="*/ 27 w 90"/>
                <a:gd name="T9" fmla="*/ 48 h 88"/>
                <a:gd name="T10" fmla="*/ 37 w 90"/>
                <a:gd name="T11" fmla="*/ 12 h 88"/>
                <a:gd name="T12" fmla="*/ 31 w 90"/>
                <a:gd name="T13" fmla="*/ 2 h 88"/>
                <a:gd name="T14" fmla="*/ 21 w 90"/>
                <a:gd name="T15" fmla="*/ 7 h 88"/>
                <a:gd name="T16" fmla="*/ 0 w 90"/>
                <a:gd name="T17" fmla="*/ 77 h 88"/>
                <a:gd name="T18" fmla="*/ 0 w 90"/>
                <a:gd name="T19" fmla="*/ 78 h 88"/>
                <a:gd name="T20" fmla="*/ 0 w 90"/>
                <a:gd name="T21" fmla="*/ 82 h 88"/>
                <a:gd name="T22" fmla="*/ 9 w 90"/>
                <a:gd name="T23" fmla="*/ 88 h 88"/>
                <a:gd name="T24" fmla="*/ 11 w 90"/>
                <a:gd name="T25" fmla="*/ 88 h 88"/>
                <a:gd name="T26" fmla="*/ 82 w 90"/>
                <a:gd name="T27" fmla="*/ 70 h 88"/>
                <a:gd name="T28" fmla="*/ 88 w 90"/>
                <a:gd name="T29"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8">
                  <a:moveTo>
                    <a:pt x="88" y="59"/>
                  </a:moveTo>
                  <a:cubicBezTo>
                    <a:pt x="87" y="55"/>
                    <a:pt x="83" y="52"/>
                    <a:pt x="78" y="53"/>
                  </a:cubicBezTo>
                  <a:cubicBezTo>
                    <a:pt x="40" y="63"/>
                    <a:pt x="40" y="63"/>
                    <a:pt x="40" y="63"/>
                  </a:cubicBezTo>
                  <a:cubicBezTo>
                    <a:pt x="40" y="62"/>
                    <a:pt x="39" y="61"/>
                    <a:pt x="39" y="61"/>
                  </a:cubicBezTo>
                  <a:cubicBezTo>
                    <a:pt x="27" y="48"/>
                    <a:pt x="27" y="48"/>
                    <a:pt x="27" y="48"/>
                  </a:cubicBezTo>
                  <a:cubicBezTo>
                    <a:pt x="37" y="12"/>
                    <a:pt x="37" y="12"/>
                    <a:pt x="37" y="12"/>
                  </a:cubicBezTo>
                  <a:cubicBezTo>
                    <a:pt x="38" y="8"/>
                    <a:pt x="36" y="3"/>
                    <a:pt x="31" y="2"/>
                  </a:cubicBezTo>
                  <a:cubicBezTo>
                    <a:pt x="27" y="0"/>
                    <a:pt x="22" y="3"/>
                    <a:pt x="21" y="7"/>
                  </a:cubicBezTo>
                  <a:cubicBezTo>
                    <a:pt x="0" y="77"/>
                    <a:pt x="0" y="77"/>
                    <a:pt x="0" y="77"/>
                  </a:cubicBezTo>
                  <a:cubicBezTo>
                    <a:pt x="0" y="77"/>
                    <a:pt x="0" y="78"/>
                    <a:pt x="0" y="78"/>
                  </a:cubicBezTo>
                  <a:cubicBezTo>
                    <a:pt x="0" y="79"/>
                    <a:pt x="0" y="80"/>
                    <a:pt x="0" y="82"/>
                  </a:cubicBezTo>
                  <a:cubicBezTo>
                    <a:pt x="1" y="85"/>
                    <a:pt x="5" y="88"/>
                    <a:pt x="9" y="88"/>
                  </a:cubicBezTo>
                  <a:cubicBezTo>
                    <a:pt x="9" y="88"/>
                    <a:pt x="10" y="88"/>
                    <a:pt x="11" y="88"/>
                  </a:cubicBezTo>
                  <a:cubicBezTo>
                    <a:pt x="82" y="70"/>
                    <a:pt x="82" y="70"/>
                    <a:pt x="82" y="70"/>
                  </a:cubicBezTo>
                  <a:cubicBezTo>
                    <a:pt x="87" y="68"/>
                    <a:pt x="90" y="64"/>
                    <a:pt x="8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文本框 21"/>
          <p:cNvSpPr txBox="1"/>
          <p:nvPr/>
        </p:nvSpPr>
        <p:spPr>
          <a:xfrm>
            <a:off x="2077069" y="1394193"/>
            <a:ext cx="5254173" cy="338554"/>
          </a:xfrm>
          <a:prstGeom prst="rect">
            <a:avLst/>
          </a:prstGeom>
          <a:noFill/>
        </p:spPr>
        <p:txBody>
          <a:bodyPr wrap="square" rtlCol="0">
            <a:spAutoFit/>
          </a:bodyPr>
          <a:lstStyle/>
          <a:p>
            <a:r>
              <a:rPr lang="en-US" altLang="zh-TW" sz="1600" dirty="0"/>
              <a:t>Process of Conflict</a:t>
            </a:r>
          </a:p>
        </p:txBody>
      </p:sp>
      <p:sp>
        <p:nvSpPr>
          <p:cNvPr id="30" name="Freeform 54"/>
          <p:cNvSpPr>
            <a:spLocks noEditPoints="1"/>
          </p:cNvSpPr>
          <p:nvPr/>
        </p:nvSpPr>
        <p:spPr bwMode="auto">
          <a:xfrm>
            <a:off x="1393825" y="2111375"/>
            <a:ext cx="436245" cy="445770"/>
          </a:xfrm>
          <a:custGeom>
            <a:avLst/>
            <a:gdLst>
              <a:gd name="T0" fmla="*/ 126 w 175"/>
              <a:gd name="T1" fmla="*/ 34 h 178"/>
              <a:gd name="T2" fmla="*/ 53 w 175"/>
              <a:gd name="T3" fmla="*/ 28 h 178"/>
              <a:gd name="T4" fmla="*/ 11 w 175"/>
              <a:gd name="T5" fmla="*/ 44 h 178"/>
              <a:gd name="T6" fmla="*/ 0 w 175"/>
              <a:gd name="T7" fmla="*/ 57 h 178"/>
              <a:gd name="T8" fmla="*/ 14 w 175"/>
              <a:gd name="T9" fmla="*/ 83 h 178"/>
              <a:gd name="T10" fmla="*/ 50 w 175"/>
              <a:gd name="T11" fmla="*/ 145 h 178"/>
              <a:gd name="T12" fmla="*/ 62 w 175"/>
              <a:gd name="T13" fmla="*/ 167 h 178"/>
              <a:gd name="T14" fmla="*/ 79 w 175"/>
              <a:gd name="T15" fmla="*/ 176 h 178"/>
              <a:gd name="T16" fmla="*/ 123 w 175"/>
              <a:gd name="T17" fmla="*/ 151 h 178"/>
              <a:gd name="T18" fmla="*/ 164 w 175"/>
              <a:gd name="T19" fmla="*/ 134 h 178"/>
              <a:gd name="T20" fmla="*/ 171 w 175"/>
              <a:gd name="T21" fmla="*/ 57 h 178"/>
              <a:gd name="T22" fmla="*/ 158 w 175"/>
              <a:gd name="T23" fmla="*/ 89 h 178"/>
              <a:gd name="T24" fmla="*/ 159 w 175"/>
              <a:gd name="T25" fmla="*/ 79 h 178"/>
              <a:gd name="T26" fmla="*/ 142 w 175"/>
              <a:gd name="T27" fmla="*/ 70 h 178"/>
              <a:gd name="T28" fmla="*/ 129 w 175"/>
              <a:gd name="T29" fmla="*/ 40 h 178"/>
              <a:gd name="T30" fmla="*/ 154 w 175"/>
              <a:gd name="T31" fmla="*/ 94 h 178"/>
              <a:gd name="T32" fmla="*/ 154 w 175"/>
              <a:gd name="T33" fmla="*/ 95 h 178"/>
              <a:gd name="T34" fmla="*/ 136 w 175"/>
              <a:gd name="T35" fmla="*/ 89 h 178"/>
              <a:gd name="T36" fmla="*/ 138 w 175"/>
              <a:gd name="T37" fmla="*/ 75 h 178"/>
              <a:gd name="T38" fmla="*/ 148 w 175"/>
              <a:gd name="T39" fmla="*/ 90 h 178"/>
              <a:gd name="T40" fmla="*/ 154 w 175"/>
              <a:gd name="T41" fmla="*/ 94 h 178"/>
              <a:gd name="T42" fmla="*/ 113 w 175"/>
              <a:gd name="T43" fmla="*/ 47 h 178"/>
              <a:gd name="T44" fmla="*/ 122 w 175"/>
              <a:gd name="T45" fmla="*/ 40 h 178"/>
              <a:gd name="T46" fmla="*/ 88 w 175"/>
              <a:gd name="T47" fmla="*/ 7 h 178"/>
              <a:gd name="T48" fmla="*/ 92 w 175"/>
              <a:gd name="T49" fmla="*/ 37 h 178"/>
              <a:gd name="T50" fmla="*/ 88 w 175"/>
              <a:gd name="T51" fmla="*/ 7 h 178"/>
              <a:gd name="T52" fmla="*/ 82 w 175"/>
              <a:gd name="T53" fmla="*/ 40 h 178"/>
              <a:gd name="T54" fmla="*/ 50 w 175"/>
              <a:gd name="T55" fmla="*/ 54 h 178"/>
              <a:gd name="T56" fmla="*/ 48 w 175"/>
              <a:gd name="T57" fmla="*/ 34 h 178"/>
              <a:gd name="T58" fmla="*/ 42 w 175"/>
              <a:gd name="T59" fmla="*/ 58 h 178"/>
              <a:gd name="T60" fmla="*/ 15 w 175"/>
              <a:gd name="T61" fmla="*/ 67 h 178"/>
              <a:gd name="T62" fmla="*/ 17 w 175"/>
              <a:gd name="T63" fmla="*/ 48 h 178"/>
              <a:gd name="T64" fmla="*/ 48 w 175"/>
              <a:gd name="T65" fmla="*/ 34 h 178"/>
              <a:gd name="T66" fmla="*/ 22 w 175"/>
              <a:gd name="T67" fmla="*/ 84 h 178"/>
              <a:gd name="T68" fmla="*/ 22 w 175"/>
              <a:gd name="T69" fmla="*/ 83 h 178"/>
              <a:gd name="T70" fmla="*/ 39 w 175"/>
              <a:gd name="T71" fmla="*/ 89 h 178"/>
              <a:gd name="T72" fmla="*/ 11 w 175"/>
              <a:gd name="T73" fmla="*/ 119 h 178"/>
              <a:gd name="T74" fmla="*/ 42 w 175"/>
              <a:gd name="T75" fmla="*/ 116 h 178"/>
              <a:gd name="T76" fmla="*/ 11 w 175"/>
              <a:gd name="T77" fmla="*/ 119 h 178"/>
              <a:gd name="T78" fmla="*/ 48 w 175"/>
              <a:gd name="T79" fmla="*/ 62 h 178"/>
              <a:gd name="T80" fmla="*/ 92 w 175"/>
              <a:gd name="T81" fmla="*/ 44 h 178"/>
              <a:gd name="T82" fmla="*/ 128 w 175"/>
              <a:gd name="T83" fmla="*/ 66 h 178"/>
              <a:gd name="T84" fmla="*/ 128 w 175"/>
              <a:gd name="T85" fmla="*/ 116 h 178"/>
              <a:gd name="T86" fmla="*/ 84 w 175"/>
              <a:gd name="T87" fmla="*/ 134 h 178"/>
              <a:gd name="T88" fmla="*/ 48 w 175"/>
              <a:gd name="T89" fmla="*/ 112 h 178"/>
              <a:gd name="T90" fmla="*/ 49 w 175"/>
              <a:gd name="T91" fmla="*/ 122 h 178"/>
              <a:gd name="T92" fmla="*/ 74 w 175"/>
              <a:gd name="T93" fmla="*/ 137 h 178"/>
              <a:gd name="T94" fmla="*/ 49 w 175"/>
              <a:gd name="T95" fmla="*/ 122 h 178"/>
              <a:gd name="T96" fmla="*/ 83 w 175"/>
              <a:gd name="T97" fmla="*/ 171 h 178"/>
              <a:gd name="T98" fmla="*/ 73 w 175"/>
              <a:gd name="T99" fmla="*/ 156 h 178"/>
              <a:gd name="T100" fmla="*/ 57 w 175"/>
              <a:gd name="T101" fmla="*/ 145 h 178"/>
              <a:gd name="T102" fmla="*/ 116 w 175"/>
              <a:gd name="T103" fmla="*/ 150 h 178"/>
              <a:gd name="T104" fmla="*/ 119 w 175"/>
              <a:gd name="T105" fmla="*/ 144 h 178"/>
              <a:gd name="T106" fmla="*/ 105 w 175"/>
              <a:gd name="T107" fmla="*/ 134 h 178"/>
              <a:gd name="T108" fmla="*/ 119 w 175"/>
              <a:gd name="T109" fmla="*/ 144 h 178"/>
              <a:gd name="T110" fmla="*/ 128 w 175"/>
              <a:gd name="T111" fmla="*/ 144 h 178"/>
              <a:gd name="T112" fmla="*/ 133 w 175"/>
              <a:gd name="T113" fmla="*/ 120 h 178"/>
              <a:gd name="T114" fmla="*/ 159 w 175"/>
              <a:gd name="T115" fmla="*/ 1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178">
                <a:moveTo>
                  <a:pt x="171" y="57"/>
                </a:moveTo>
                <a:cubicBezTo>
                  <a:pt x="165" y="43"/>
                  <a:pt x="149" y="35"/>
                  <a:pt x="126" y="34"/>
                </a:cubicBezTo>
                <a:cubicBezTo>
                  <a:pt x="117" y="13"/>
                  <a:pt x="104" y="0"/>
                  <a:pt x="88" y="0"/>
                </a:cubicBezTo>
                <a:cubicBezTo>
                  <a:pt x="74" y="0"/>
                  <a:pt x="61" y="11"/>
                  <a:pt x="53" y="28"/>
                </a:cubicBezTo>
                <a:cubicBezTo>
                  <a:pt x="51" y="28"/>
                  <a:pt x="50" y="27"/>
                  <a:pt x="48" y="27"/>
                </a:cubicBezTo>
                <a:cubicBezTo>
                  <a:pt x="31" y="27"/>
                  <a:pt x="18" y="33"/>
                  <a:pt x="11" y="44"/>
                </a:cubicBezTo>
                <a:cubicBezTo>
                  <a:pt x="11" y="45"/>
                  <a:pt x="11" y="45"/>
                  <a:pt x="10" y="46"/>
                </a:cubicBezTo>
                <a:cubicBezTo>
                  <a:pt x="5" y="46"/>
                  <a:pt x="0" y="51"/>
                  <a:pt x="0" y="57"/>
                </a:cubicBezTo>
                <a:cubicBezTo>
                  <a:pt x="0" y="62"/>
                  <a:pt x="4" y="67"/>
                  <a:pt x="9" y="68"/>
                </a:cubicBezTo>
                <a:cubicBezTo>
                  <a:pt x="10" y="73"/>
                  <a:pt x="11" y="78"/>
                  <a:pt x="14" y="83"/>
                </a:cubicBezTo>
                <a:cubicBezTo>
                  <a:pt x="4" y="96"/>
                  <a:pt x="1" y="110"/>
                  <a:pt x="5" y="121"/>
                </a:cubicBezTo>
                <a:cubicBezTo>
                  <a:pt x="10" y="135"/>
                  <a:pt x="27" y="144"/>
                  <a:pt x="50" y="145"/>
                </a:cubicBezTo>
                <a:cubicBezTo>
                  <a:pt x="53" y="153"/>
                  <a:pt x="57" y="159"/>
                  <a:pt x="62" y="165"/>
                </a:cubicBezTo>
                <a:cubicBezTo>
                  <a:pt x="62" y="166"/>
                  <a:pt x="62" y="166"/>
                  <a:pt x="62" y="167"/>
                </a:cubicBezTo>
                <a:cubicBezTo>
                  <a:pt x="62" y="173"/>
                  <a:pt x="67" y="178"/>
                  <a:pt x="73" y="178"/>
                </a:cubicBezTo>
                <a:cubicBezTo>
                  <a:pt x="75" y="178"/>
                  <a:pt x="77" y="177"/>
                  <a:pt x="79" y="176"/>
                </a:cubicBezTo>
                <a:cubicBezTo>
                  <a:pt x="82" y="178"/>
                  <a:pt x="85" y="178"/>
                  <a:pt x="88" y="178"/>
                </a:cubicBezTo>
                <a:cubicBezTo>
                  <a:pt x="102" y="178"/>
                  <a:pt x="114" y="168"/>
                  <a:pt x="123" y="151"/>
                </a:cubicBezTo>
                <a:cubicBezTo>
                  <a:pt x="125" y="151"/>
                  <a:pt x="126" y="151"/>
                  <a:pt x="128" y="151"/>
                </a:cubicBezTo>
                <a:cubicBezTo>
                  <a:pt x="145" y="151"/>
                  <a:pt x="158" y="145"/>
                  <a:pt x="164" y="134"/>
                </a:cubicBezTo>
                <a:cubicBezTo>
                  <a:pt x="171" y="124"/>
                  <a:pt x="170" y="110"/>
                  <a:pt x="162" y="95"/>
                </a:cubicBezTo>
                <a:cubicBezTo>
                  <a:pt x="172" y="82"/>
                  <a:pt x="175" y="68"/>
                  <a:pt x="171" y="57"/>
                </a:cubicBezTo>
                <a:close/>
                <a:moveTo>
                  <a:pt x="165" y="59"/>
                </a:moveTo>
                <a:cubicBezTo>
                  <a:pt x="168" y="68"/>
                  <a:pt x="166" y="79"/>
                  <a:pt x="158" y="89"/>
                </a:cubicBezTo>
                <a:cubicBezTo>
                  <a:pt x="158" y="89"/>
                  <a:pt x="157" y="88"/>
                  <a:pt x="156" y="87"/>
                </a:cubicBezTo>
                <a:cubicBezTo>
                  <a:pt x="158" y="85"/>
                  <a:pt x="159" y="82"/>
                  <a:pt x="159" y="79"/>
                </a:cubicBezTo>
                <a:cubicBezTo>
                  <a:pt x="159" y="73"/>
                  <a:pt x="155" y="68"/>
                  <a:pt x="148" y="68"/>
                </a:cubicBezTo>
                <a:cubicBezTo>
                  <a:pt x="146" y="68"/>
                  <a:pt x="144" y="69"/>
                  <a:pt x="142" y="70"/>
                </a:cubicBezTo>
                <a:cubicBezTo>
                  <a:pt x="140" y="68"/>
                  <a:pt x="137" y="65"/>
                  <a:pt x="134" y="63"/>
                </a:cubicBezTo>
                <a:cubicBezTo>
                  <a:pt x="133" y="55"/>
                  <a:pt x="131" y="47"/>
                  <a:pt x="129" y="40"/>
                </a:cubicBezTo>
                <a:cubicBezTo>
                  <a:pt x="147" y="42"/>
                  <a:pt x="161" y="49"/>
                  <a:pt x="165" y="59"/>
                </a:cubicBezTo>
                <a:close/>
                <a:moveTo>
                  <a:pt x="154" y="94"/>
                </a:moveTo>
                <a:cubicBezTo>
                  <a:pt x="154" y="94"/>
                  <a:pt x="154" y="94"/>
                  <a:pt x="154" y="95"/>
                </a:cubicBezTo>
                <a:cubicBezTo>
                  <a:pt x="154" y="95"/>
                  <a:pt x="154" y="95"/>
                  <a:pt x="154" y="95"/>
                </a:cubicBezTo>
                <a:cubicBezTo>
                  <a:pt x="148" y="101"/>
                  <a:pt x="142" y="107"/>
                  <a:pt x="135" y="112"/>
                </a:cubicBezTo>
                <a:cubicBezTo>
                  <a:pt x="136" y="104"/>
                  <a:pt x="136" y="97"/>
                  <a:pt x="136" y="89"/>
                </a:cubicBezTo>
                <a:cubicBezTo>
                  <a:pt x="136" y="83"/>
                  <a:pt x="136" y="78"/>
                  <a:pt x="136" y="72"/>
                </a:cubicBezTo>
                <a:cubicBezTo>
                  <a:pt x="136" y="73"/>
                  <a:pt x="137" y="74"/>
                  <a:pt x="138" y="75"/>
                </a:cubicBezTo>
                <a:cubicBezTo>
                  <a:pt x="138" y="76"/>
                  <a:pt x="137" y="78"/>
                  <a:pt x="137" y="79"/>
                </a:cubicBezTo>
                <a:cubicBezTo>
                  <a:pt x="137" y="85"/>
                  <a:pt x="142" y="90"/>
                  <a:pt x="148" y="90"/>
                </a:cubicBezTo>
                <a:cubicBezTo>
                  <a:pt x="149" y="90"/>
                  <a:pt x="150" y="90"/>
                  <a:pt x="151" y="90"/>
                </a:cubicBezTo>
                <a:cubicBezTo>
                  <a:pt x="152" y="91"/>
                  <a:pt x="153" y="93"/>
                  <a:pt x="154" y="94"/>
                </a:cubicBezTo>
                <a:close/>
                <a:moveTo>
                  <a:pt x="127" y="57"/>
                </a:moveTo>
                <a:cubicBezTo>
                  <a:pt x="122" y="54"/>
                  <a:pt x="118" y="50"/>
                  <a:pt x="113" y="47"/>
                </a:cubicBezTo>
                <a:cubicBezTo>
                  <a:pt x="109" y="45"/>
                  <a:pt x="106" y="44"/>
                  <a:pt x="102" y="42"/>
                </a:cubicBezTo>
                <a:cubicBezTo>
                  <a:pt x="109" y="41"/>
                  <a:pt x="115" y="40"/>
                  <a:pt x="122" y="40"/>
                </a:cubicBezTo>
                <a:cubicBezTo>
                  <a:pt x="124" y="45"/>
                  <a:pt x="125" y="51"/>
                  <a:pt x="127" y="57"/>
                </a:cubicBezTo>
                <a:close/>
                <a:moveTo>
                  <a:pt x="88" y="7"/>
                </a:moveTo>
                <a:cubicBezTo>
                  <a:pt x="100" y="7"/>
                  <a:pt x="111" y="17"/>
                  <a:pt x="119" y="34"/>
                </a:cubicBezTo>
                <a:cubicBezTo>
                  <a:pt x="110" y="34"/>
                  <a:pt x="101" y="35"/>
                  <a:pt x="92" y="37"/>
                </a:cubicBezTo>
                <a:cubicBezTo>
                  <a:pt x="81" y="33"/>
                  <a:pt x="70" y="30"/>
                  <a:pt x="60" y="28"/>
                </a:cubicBezTo>
                <a:cubicBezTo>
                  <a:pt x="67" y="15"/>
                  <a:pt x="77" y="7"/>
                  <a:pt x="88" y="7"/>
                </a:cubicBezTo>
                <a:close/>
                <a:moveTo>
                  <a:pt x="57" y="34"/>
                </a:moveTo>
                <a:cubicBezTo>
                  <a:pt x="65" y="35"/>
                  <a:pt x="73" y="37"/>
                  <a:pt x="82" y="40"/>
                </a:cubicBezTo>
                <a:cubicBezTo>
                  <a:pt x="78" y="41"/>
                  <a:pt x="74" y="43"/>
                  <a:pt x="71" y="44"/>
                </a:cubicBezTo>
                <a:cubicBezTo>
                  <a:pt x="63" y="47"/>
                  <a:pt x="56" y="50"/>
                  <a:pt x="50" y="54"/>
                </a:cubicBezTo>
                <a:cubicBezTo>
                  <a:pt x="52" y="47"/>
                  <a:pt x="54" y="40"/>
                  <a:pt x="57" y="34"/>
                </a:cubicBezTo>
                <a:close/>
                <a:moveTo>
                  <a:pt x="48" y="34"/>
                </a:moveTo>
                <a:cubicBezTo>
                  <a:pt x="49" y="34"/>
                  <a:pt x="49" y="34"/>
                  <a:pt x="50" y="34"/>
                </a:cubicBezTo>
                <a:cubicBezTo>
                  <a:pt x="47" y="41"/>
                  <a:pt x="44" y="49"/>
                  <a:pt x="42" y="58"/>
                </a:cubicBezTo>
                <a:cubicBezTo>
                  <a:pt x="33" y="64"/>
                  <a:pt x="25" y="71"/>
                  <a:pt x="19" y="78"/>
                </a:cubicBezTo>
                <a:cubicBezTo>
                  <a:pt x="17" y="74"/>
                  <a:pt x="16" y="71"/>
                  <a:pt x="15" y="67"/>
                </a:cubicBezTo>
                <a:cubicBezTo>
                  <a:pt x="19" y="66"/>
                  <a:pt x="22" y="62"/>
                  <a:pt x="22" y="57"/>
                </a:cubicBezTo>
                <a:cubicBezTo>
                  <a:pt x="22" y="53"/>
                  <a:pt x="20" y="50"/>
                  <a:pt x="17" y="48"/>
                </a:cubicBezTo>
                <a:cubicBezTo>
                  <a:pt x="17" y="47"/>
                  <a:pt x="17" y="47"/>
                  <a:pt x="17" y="47"/>
                </a:cubicBezTo>
                <a:cubicBezTo>
                  <a:pt x="22" y="39"/>
                  <a:pt x="33" y="34"/>
                  <a:pt x="48" y="34"/>
                </a:cubicBezTo>
                <a:close/>
                <a:moveTo>
                  <a:pt x="40" y="106"/>
                </a:moveTo>
                <a:cubicBezTo>
                  <a:pt x="33" y="99"/>
                  <a:pt x="27" y="92"/>
                  <a:pt x="22" y="84"/>
                </a:cubicBezTo>
                <a:cubicBezTo>
                  <a:pt x="22" y="84"/>
                  <a:pt x="22" y="84"/>
                  <a:pt x="22" y="84"/>
                </a:cubicBezTo>
                <a:cubicBezTo>
                  <a:pt x="22" y="84"/>
                  <a:pt x="22" y="83"/>
                  <a:pt x="22" y="83"/>
                </a:cubicBezTo>
                <a:cubicBezTo>
                  <a:pt x="27" y="77"/>
                  <a:pt x="34" y="72"/>
                  <a:pt x="41" y="67"/>
                </a:cubicBezTo>
                <a:cubicBezTo>
                  <a:pt x="40" y="74"/>
                  <a:pt x="39" y="81"/>
                  <a:pt x="39" y="89"/>
                </a:cubicBezTo>
                <a:cubicBezTo>
                  <a:pt x="39" y="95"/>
                  <a:pt x="40" y="101"/>
                  <a:pt x="40" y="106"/>
                </a:cubicBezTo>
                <a:close/>
                <a:moveTo>
                  <a:pt x="11" y="119"/>
                </a:moveTo>
                <a:cubicBezTo>
                  <a:pt x="8" y="110"/>
                  <a:pt x="10" y="100"/>
                  <a:pt x="18" y="89"/>
                </a:cubicBezTo>
                <a:cubicBezTo>
                  <a:pt x="24" y="98"/>
                  <a:pt x="32" y="107"/>
                  <a:pt x="42" y="116"/>
                </a:cubicBezTo>
                <a:cubicBezTo>
                  <a:pt x="43" y="124"/>
                  <a:pt x="45" y="131"/>
                  <a:pt x="47" y="138"/>
                </a:cubicBezTo>
                <a:cubicBezTo>
                  <a:pt x="29" y="137"/>
                  <a:pt x="15" y="130"/>
                  <a:pt x="11" y="119"/>
                </a:cubicBezTo>
                <a:close/>
                <a:moveTo>
                  <a:pt x="46" y="89"/>
                </a:moveTo>
                <a:cubicBezTo>
                  <a:pt x="46" y="80"/>
                  <a:pt x="47" y="71"/>
                  <a:pt x="48" y="62"/>
                </a:cubicBezTo>
                <a:cubicBezTo>
                  <a:pt x="56" y="57"/>
                  <a:pt x="64" y="53"/>
                  <a:pt x="73" y="50"/>
                </a:cubicBezTo>
                <a:cubicBezTo>
                  <a:pt x="79" y="47"/>
                  <a:pt x="85" y="46"/>
                  <a:pt x="92" y="44"/>
                </a:cubicBezTo>
                <a:cubicBezTo>
                  <a:pt x="98" y="47"/>
                  <a:pt x="104" y="50"/>
                  <a:pt x="109" y="53"/>
                </a:cubicBezTo>
                <a:cubicBezTo>
                  <a:pt x="116" y="57"/>
                  <a:pt x="123" y="61"/>
                  <a:pt x="128" y="66"/>
                </a:cubicBezTo>
                <a:cubicBezTo>
                  <a:pt x="129" y="73"/>
                  <a:pt x="130" y="81"/>
                  <a:pt x="130" y="89"/>
                </a:cubicBezTo>
                <a:cubicBezTo>
                  <a:pt x="130" y="99"/>
                  <a:pt x="129" y="108"/>
                  <a:pt x="128" y="116"/>
                </a:cubicBezTo>
                <a:cubicBezTo>
                  <a:pt x="120" y="121"/>
                  <a:pt x="112" y="125"/>
                  <a:pt x="103" y="128"/>
                </a:cubicBezTo>
                <a:cubicBezTo>
                  <a:pt x="97" y="131"/>
                  <a:pt x="91" y="133"/>
                  <a:pt x="84" y="134"/>
                </a:cubicBezTo>
                <a:cubicBezTo>
                  <a:pt x="78" y="132"/>
                  <a:pt x="72" y="129"/>
                  <a:pt x="67" y="125"/>
                </a:cubicBezTo>
                <a:cubicBezTo>
                  <a:pt x="60" y="121"/>
                  <a:pt x="53" y="117"/>
                  <a:pt x="48" y="112"/>
                </a:cubicBezTo>
                <a:cubicBezTo>
                  <a:pt x="46" y="105"/>
                  <a:pt x="46" y="97"/>
                  <a:pt x="46" y="89"/>
                </a:cubicBezTo>
                <a:close/>
                <a:moveTo>
                  <a:pt x="49" y="122"/>
                </a:moveTo>
                <a:cubicBezTo>
                  <a:pt x="54" y="125"/>
                  <a:pt x="58" y="128"/>
                  <a:pt x="63" y="131"/>
                </a:cubicBezTo>
                <a:cubicBezTo>
                  <a:pt x="67" y="133"/>
                  <a:pt x="70" y="135"/>
                  <a:pt x="74" y="137"/>
                </a:cubicBezTo>
                <a:cubicBezTo>
                  <a:pt x="67" y="138"/>
                  <a:pt x="61" y="138"/>
                  <a:pt x="54" y="138"/>
                </a:cubicBezTo>
                <a:cubicBezTo>
                  <a:pt x="52" y="133"/>
                  <a:pt x="51" y="128"/>
                  <a:pt x="49" y="122"/>
                </a:cubicBezTo>
                <a:close/>
                <a:moveTo>
                  <a:pt x="88" y="172"/>
                </a:moveTo>
                <a:cubicBezTo>
                  <a:pt x="86" y="172"/>
                  <a:pt x="85" y="172"/>
                  <a:pt x="83" y="171"/>
                </a:cubicBezTo>
                <a:cubicBezTo>
                  <a:pt x="84" y="170"/>
                  <a:pt x="84" y="168"/>
                  <a:pt x="84" y="167"/>
                </a:cubicBezTo>
                <a:cubicBezTo>
                  <a:pt x="84" y="161"/>
                  <a:pt x="79" y="156"/>
                  <a:pt x="73" y="156"/>
                </a:cubicBezTo>
                <a:cubicBezTo>
                  <a:pt x="70" y="156"/>
                  <a:pt x="68" y="157"/>
                  <a:pt x="66" y="159"/>
                </a:cubicBezTo>
                <a:cubicBezTo>
                  <a:pt x="62" y="155"/>
                  <a:pt x="59" y="150"/>
                  <a:pt x="57" y="145"/>
                </a:cubicBezTo>
                <a:cubicBezTo>
                  <a:pt x="65" y="144"/>
                  <a:pt x="75" y="143"/>
                  <a:pt x="84" y="141"/>
                </a:cubicBezTo>
                <a:cubicBezTo>
                  <a:pt x="95" y="146"/>
                  <a:pt x="106" y="149"/>
                  <a:pt x="116" y="150"/>
                </a:cubicBezTo>
                <a:cubicBezTo>
                  <a:pt x="109" y="163"/>
                  <a:pt x="99" y="172"/>
                  <a:pt x="88" y="172"/>
                </a:cubicBezTo>
                <a:close/>
                <a:moveTo>
                  <a:pt x="119" y="144"/>
                </a:moveTo>
                <a:cubicBezTo>
                  <a:pt x="111" y="143"/>
                  <a:pt x="103" y="141"/>
                  <a:pt x="94" y="138"/>
                </a:cubicBezTo>
                <a:cubicBezTo>
                  <a:pt x="98" y="137"/>
                  <a:pt x="102" y="136"/>
                  <a:pt x="105" y="134"/>
                </a:cubicBezTo>
                <a:cubicBezTo>
                  <a:pt x="113" y="132"/>
                  <a:pt x="119" y="128"/>
                  <a:pt x="126" y="125"/>
                </a:cubicBezTo>
                <a:cubicBezTo>
                  <a:pt x="124" y="132"/>
                  <a:pt x="122" y="138"/>
                  <a:pt x="119" y="144"/>
                </a:cubicBezTo>
                <a:close/>
                <a:moveTo>
                  <a:pt x="159" y="131"/>
                </a:moveTo>
                <a:cubicBezTo>
                  <a:pt x="154" y="140"/>
                  <a:pt x="143" y="144"/>
                  <a:pt x="128" y="144"/>
                </a:cubicBezTo>
                <a:cubicBezTo>
                  <a:pt x="127" y="144"/>
                  <a:pt x="127" y="144"/>
                  <a:pt x="126" y="144"/>
                </a:cubicBezTo>
                <a:cubicBezTo>
                  <a:pt x="129" y="137"/>
                  <a:pt x="132" y="129"/>
                  <a:pt x="133" y="120"/>
                </a:cubicBezTo>
                <a:cubicBezTo>
                  <a:pt x="143" y="114"/>
                  <a:pt x="151" y="108"/>
                  <a:pt x="157" y="101"/>
                </a:cubicBezTo>
                <a:cubicBezTo>
                  <a:pt x="163" y="113"/>
                  <a:pt x="164" y="123"/>
                  <a:pt x="159" y="131"/>
                </a:cubicBezTo>
                <a:close/>
              </a:path>
            </a:pathLst>
          </a:custGeom>
          <a:solidFill>
            <a:schemeClr val="accent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5" name="文本框 34"/>
          <p:cNvSpPr txBox="1"/>
          <p:nvPr/>
        </p:nvSpPr>
        <p:spPr>
          <a:xfrm>
            <a:off x="2077069" y="2165668"/>
            <a:ext cx="8823542" cy="338554"/>
          </a:xfrm>
          <a:prstGeom prst="rect">
            <a:avLst/>
          </a:prstGeom>
          <a:noFill/>
        </p:spPr>
        <p:txBody>
          <a:bodyPr wrap="square" rtlCol="0">
            <a:spAutoFit/>
          </a:bodyPr>
          <a:lstStyle/>
          <a:p>
            <a:r>
              <a:rPr lang="en-US" altLang="zh-TW" sz="1600" dirty="0"/>
              <a:t>Types of Conflict</a:t>
            </a:r>
          </a:p>
        </p:txBody>
      </p:sp>
      <p:pic>
        <p:nvPicPr>
          <p:cNvPr id="24" name="图片 9" descr="5881b38b16b13"/>
          <p:cNvPicPr>
            <a:picLocks noChangeAspect="1"/>
          </p:cNvPicPr>
          <p:nvPr/>
        </p:nvPicPr>
        <p:blipFill>
          <a:blip r:embed="rId3"/>
          <a:srcRect b="55003"/>
          <a:stretch>
            <a:fillRect/>
          </a:stretch>
        </p:blipFill>
        <p:spPr>
          <a:xfrm>
            <a:off x="517258" y="3493887"/>
            <a:ext cx="11233150" cy="2842895"/>
          </a:xfrm>
          <a:prstGeom prst="rect">
            <a:avLst/>
          </a:prstGeom>
        </p:spPr>
      </p:pic>
      <p:grpSp>
        <p:nvGrpSpPr>
          <p:cNvPr id="16" name="组合 24"/>
          <p:cNvGrpSpPr/>
          <p:nvPr/>
        </p:nvGrpSpPr>
        <p:grpSpPr>
          <a:xfrm flipH="1">
            <a:off x="1380813" y="2881865"/>
            <a:ext cx="474345" cy="399415"/>
            <a:chOff x="6350" y="1588"/>
            <a:chExt cx="1403350" cy="1182687"/>
          </a:xfrm>
          <a:solidFill>
            <a:schemeClr val="accent6"/>
          </a:solidFill>
        </p:grpSpPr>
        <p:sp>
          <p:nvSpPr>
            <p:cNvPr id="17" name="Freeform 5"/>
            <p:cNvSpPr/>
            <p:nvPr/>
          </p:nvSpPr>
          <p:spPr bwMode="auto">
            <a:xfrm>
              <a:off x="498475" y="1588"/>
              <a:ext cx="627063" cy="625475"/>
            </a:xfrm>
            <a:custGeom>
              <a:avLst/>
              <a:gdLst>
                <a:gd name="T0" fmla="*/ 163 w 166"/>
                <a:gd name="T1" fmla="*/ 30 h 165"/>
                <a:gd name="T2" fmla="*/ 134 w 166"/>
                <a:gd name="T3" fmla="*/ 1 h 165"/>
                <a:gd name="T4" fmla="*/ 127 w 166"/>
                <a:gd name="T5" fmla="*/ 0 h 165"/>
                <a:gd name="T6" fmla="*/ 99 w 166"/>
                <a:gd name="T7" fmla="*/ 0 h 165"/>
                <a:gd name="T8" fmla="*/ 94 w 166"/>
                <a:gd name="T9" fmla="*/ 2 h 165"/>
                <a:gd name="T10" fmla="*/ 3 w 166"/>
                <a:gd name="T11" fmla="*/ 93 h 165"/>
                <a:gd name="T12" fmla="*/ 3 w 166"/>
                <a:gd name="T13" fmla="*/ 105 h 165"/>
                <a:gd name="T14" fmla="*/ 9 w 166"/>
                <a:gd name="T15" fmla="*/ 107 h 165"/>
                <a:gd name="T16" fmla="*/ 15 w 166"/>
                <a:gd name="T17" fmla="*/ 104 h 165"/>
                <a:gd name="T18" fmla="*/ 104 w 166"/>
                <a:gd name="T19" fmla="*/ 15 h 165"/>
                <a:gd name="T20" fmla="*/ 125 w 166"/>
                <a:gd name="T21" fmla="*/ 15 h 165"/>
                <a:gd name="T22" fmla="*/ 126 w 166"/>
                <a:gd name="T23" fmla="*/ 16 h 165"/>
                <a:gd name="T24" fmla="*/ 125 w 166"/>
                <a:gd name="T25" fmla="*/ 17 h 165"/>
                <a:gd name="T26" fmla="*/ 25 w 166"/>
                <a:gd name="T27" fmla="*/ 117 h 165"/>
                <a:gd name="T28" fmla="*/ 25 w 166"/>
                <a:gd name="T29" fmla="*/ 123 h 165"/>
                <a:gd name="T30" fmla="*/ 29 w 166"/>
                <a:gd name="T31" fmla="*/ 124 h 165"/>
                <a:gd name="T32" fmla="*/ 32 w 166"/>
                <a:gd name="T33" fmla="*/ 123 h 165"/>
                <a:gd name="T34" fmla="*/ 131 w 166"/>
                <a:gd name="T35" fmla="*/ 23 h 165"/>
                <a:gd name="T36" fmla="*/ 132 w 166"/>
                <a:gd name="T37" fmla="*/ 23 h 165"/>
                <a:gd name="T38" fmla="*/ 143 w 166"/>
                <a:gd name="T39" fmla="*/ 34 h 165"/>
                <a:gd name="T40" fmla="*/ 142 w 166"/>
                <a:gd name="T41" fmla="*/ 34 h 165"/>
                <a:gd name="T42" fmla="*/ 42 w 166"/>
                <a:gd name="T43" fmla="*/ 134 h 165"/>
                <a:gd name="T44" fmla="*/ 42 w 166"/>
                <a:gd name="T45" fmla="*/ 140 h 165"/>
                <a:gd name="T46" fmla="*/ 45 w 166"/>
                <a:gd name="T47" fmla="*/ 141 h 165"/>
                <a:gd name="T48" fmla="*/ 49 w 166"/>
                <a:gd name="T49" fmla="*/ 140 h 165"/>
                <a:gd name="T50" fmla="*/ 148 w 166"/>
                <a:gd name="T51" fmla="*/ 40 h 165"/>
                <a:gd name="T52" fmla="*/ 149 w 166"/>
                <a:gd name="T53" fmla="*/ 40 h 165"/>
                <a:gd name="T54" fmla="*/ 151 w 166"/>
                <a:gd name="T55" fmla="*/ 41 h 165"/>
                <a:gd name="T56" fmla="*/ 151 w 166"/>
                <a:gd name="T57" fmla="*/ 61 h 165"/>
                <a:gd name="T58" fmla="*/ 61 w 166"/>
                <a:gd name="T59" fmla="*/ 150 h 165"/>
                <a:gd name="T60" fmla="*/ 61 w 166"/>
                <a:gd name="T61" fmla="*/ 162 h 165"/>
                <a:gd name="T62" fmla="*/ 67 w 166"/>
                <a:gd name="T63" fmla="*/ 165 h 165"/>
                <a:gd name="T64" fmla="*/ 73 w 166"/>
                <a:gd name="T65" fmla="*/ 162 h 165"/>
                <a:gd name="T66" fmla="*/ 164 w 166"/>
                <a:gd name="T67" fmla="*/ 71 h 165"/>
                <a:gd name="T68" fmla="*/ 164 w 166"/>
                <a:gd name="T69" fmla="*/ 71 h 165"/>
                <a:gd name="T70" fmla="*/ 166 w 166"/>
                <a:gd name="T71" fmla="*/ 65 h 165"/>
                <a:gd name="T72" fmla="*/ 166 w 166"/>
                <a:gd name="T73" fmla="*/ 37 h 165"/>
                <a:gd name="T74" fmla="*/ 163 w 166"/>
                <a:gd name="T75" fmla="*/ 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5">
                  <a:moveTo>
                    <a:pt x="163" y="30"/>
                  </a:moveTo>
                  <a:cubicBezTo>
                    <a:pt x="134" y="1"/>
                    <a:pt x="134" y="1"/>
                    <a:pt x="134" y="1"/>
                  </a:cubicBezTo>
                  <a:cubicBezTo>
                    <a:pt x="133" y="0"/>
                    <a:pt x="130" y="0"/>
                    <a:pt x="127" y="0"/>
                  </a:cubicBezTo>
                  <a:cubicBezTo>
                    <a:pt x="99" y="0"/>
                    <a:pt x="99" y="0"/>
                    <a:pt x="99" y="0"/>
                  </a:cubicBezTo>
                  <a:cubicBezTo>
                    <a:pt x="97" y="0"/>
                    <a:pt x="96" y="0"/>
                    <a:pt x="94" y="2"/>
                  </a:cubicBezTo>
                  <a:cubicBezTo>
                    <a:pt x="3" y="93"/>
                    <a:pt x="3" y="93"/>
                    <a:pt x="3" y="93"/>
                  </a:cubicBezTo>
                  <a:cubicBezTo>
                    <a:pt x="0" y="96"/>
                    <a:pt x="0" y="101"/>
                    <a:pt x="3" y="105"/>
                  </a:cubicBezTo>
                  <a:cubicBezTo>
                    <a:pt x="5" y="106"/>
                    <a:pt x="7" y="107"/>
                    <a:pt x="9" y="107"/>
                  </a:cubicBezTo>
                  <a:cubicBezTo>
                    <a:pt x="11" y="107"/>
                    <a:pt x="14" y="106"/>
                    <a:pt x="15" y="104"/>
                  </a:cubicBezTo>
                  <a:cubicBezTo>
                    <a:pt x="104" y="15"/>
                    <a:pt x="104" y="15"/>
                    <a:pt x="104" y="15"/>
                  </a:cubicBezTo>
                  <a:cubicBezTo>
                    <a:pt x="125" y="15"/>
                    <a:pt x="125" y="15"/>
                    <a:pt x="125" y="15"/>
                  </a:cubicBezTo>
                  <a:cubicBezTo>
                    <a:pt x="126" y="16"/>
                    <a:pt x="126" y="16"/>
                    <a:pt x="126" y="16"/>
                  </a:cubicBezTo>
                  <a:cubicBezTo>
                    <a:pt x="125" y="17"/>
                    <a:pt x="125" y="17"/>
                    <a:pt x="125" y="17"/>
                  </a:cubicBezTo>
                  <a:cubicBezTo>
                    <a:pt x="25" y="117"/>
                    <a:pt x="25" y="117"/>
                    <a:pt x="25" y="117"/>
                  </a:cubicBezTo>
                  <a:cubicBezTo>
                    <a:pt x="24" y="118"/>
                    <a:pt x="24" y="121"/>
                    <a:pt x="25" y="123"/>
                  </a:cubicBezTo>
                  <a:cubicBezTo>
                    <a:pt x="26" y="124"/>
                    <a:pt x="27" y="124"/>
                    <a:pt x="29" y="124"/>
                  </a:cubicBezTo>
                  <a:cubicBezTo>
                    <a:pt x="30" y="124"/>
                    <a:pt x="31" y="124"/>
                    <a:pt x="32" y="123"/>
                  </a:cubicBezTo>
                  <a:cubicBezTo>
                    <a:pt x="131" y="23"/>
                    <a:pt x="131" y="23"/>
                    <a:pt x="131" y="23"/>
                  </a:cubicBezTo>
                  <a:cubicBezTo>
                    <a:pt x="131" y="23"/>
                    <a:pt x="131" y="23"/>
                    <a:pt x="132" y="23"/>
                  </a:cubicBezTo>
                  <a:cubicBezTo>
                    <a:pt x="143" y="34"/>
                    <a:pt x="143" y="34"/>
                    <a:pt x="143" y="34"/>
                  </a:cubicBezTo>
                  <a:cubicBezTo>
                    <a:pt x="142" y="34"/>
                    <a:pt x="142" y="34"/>
                    <a:pt x="142" y="34"/>
                  </a:cubicBezTo>
                  <a:cubicBezTo>
                    <a:pt x="42" y="134"/>
                    <a:pt x="42" y="134"/>
                    <a:pt x="42" y="134"/>
                  </a:cubicBezTo>
                  <a:cubicBezTo>
                    <a:pt x="41" y="135"/>
                    <a:pt x="41" y="138"/>
                    <a:pt x="42" y="140"/>
                  </a:cubicBezTo>
                  <a:cubicBezTo>
                    <a:pt x="43" y="141"/>
                    <a:pt x="44" y="141"/>
                    <a:pt x="45" y="141"/>
                  </a:cubicBezTo>
                  <a:cubicBezTo>
                    <a:pt x="47" y="141"/>
                    <a:pt x="48" y="141"/>
                    <a:pt x="49" y="140"/>
                  </a:cubicBezTo>
                  <a:cubicBezTo>
                    <a:pt x="148" y="40"/>
                    <a:pt x="148" y="40"/>
                    <a:pt x="148" y="40"/>
                  </a:cubicBezTo>
                  <a:cubicBezTo>
                    <a:pt x="148" y="40"/>
                    <a:pt x="149" y="40"/>
                    <a:pt x="149" y="40"/>
                  </a:cubicBezTo>
                  <a:cubicBezTo>
                    <a:pt x="151" y="41"/>
                    <a:pt x="151" y="41"/>
                    <a:pt x="151" y="41"/>
                  </a:cubicBezTo>
                  <a:cubicBezTo>
                    <a:pt x="151" y="61"/>
                    <a:pt x="151" y="61"/>
                    <a:pt x="151" y="61"/>
                  </a:cubicBezTo>
                  <a:cubicBezTo>
                    <a:pt x="61" y="150"/>
                    <a:pt x="61" y="150"/>
                    <a:pt x="61" y="150"/>
                  </a:cubicBezTo>
                  <a:cubicBezTo>
                    <a:pt x="58" y="153"/>
                    <a:pt x="58" y="159"/>
                    <a:pt x="61" y="162"/>
                  </a:cubicBezTo>
                  <a:cubicBezTo>
                    <a:pt x="63" y="164"/>
                    <a:pt x="65" y="165"/>
                    <a:pt x="67" y="165"/>
                  </a:cubicBezTo>
                  <a:cubicBezTo>
                    <a:pt x="69" y="165"/>
                    <a:pt x="71" y="164"/>
                    <a:pt x="73" y="162"/>
                  </a:cubicBezTo>
                  <a:cubicBezTo>
                    <a:pt x="164" y="71"/>
                    <a:pt x="164" y="71"/>
                    <a:pt x="164" y="71"/>
                  </a:cubicBezTo>
                  <a:cubicBezTo>
                    <a:pt x="164" y="71"/>
                    <a:pt x="164" y="71"/>
                    <a:pt x="164" y="71"/>
                  </a:cubicBezTo>
                  <a:cubicBezTo>
                    <a:pt x="166" y="69"/>
                    <a:pt x="166" y="67"/>
                    <a:pt x="166" y="65"/>
                  </a:cubicBezTo>
                  <a:cubicBezTo>
                    <a:pt x="166" y="37"/>
                    <a:pt x="166" y="37"/>
                    <a:pt x="166" y="37"/>
                  </a:cubicBezTo>
                  <a:cubicBezTo>
                    <a:pt x="166" y="34"/>
                    <a:pt x="165" y="32"/>
                    <a:pt x="16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6"/>
            <p:cNvSpPr/>
            <p:nvPr/>
          </p:nvSpPr>
          <p:spPr bwMode="auto">
            <a:xfrm>
              <a:off x="6350" y="214313"/>
              <a:ext cx="1403350" cy="969962"/>
            </a:xfrm>
            <a:custGeom>
              <a:avLst/>
              <a:gdLst>
                <a:gd name="T0" fmla="*/ 346 w 371"/>
                <a:gd name="T1" fmla="*/ 209 h 256"/>
                <a:gd name="T2" fmla="*/ 346 w 371"/>
                <a:gd name="T3" fmla="*/ 25 h 256"/>
                <a:gd name="T4" fmla="*/ 321 w 371"/>
                <a:gd name="T5" fmla="*/ 0 h 256"/>
                <a:gd name="T6" fmla="*/ 309 w 371"/>
                <a:gd name="T7" fmla="*/ 0 h 256"/>
                <a:gd name="T8" fmla="*/ 309 w 371"/>
                <a:gd name="T9" fmla="*/ 9 h 256"/>
                <a:gd name="T10" fmla="*/ 309 w 371"/>
                <a:gd name="T11" fmla="*/ 12 h 256"/>
                <a:gd name="T12" fmla="*/ 321 w 371"/>
                <a:gd name="T13" fmla="*/ 12 h 256"/>
                <a:gd name="T14" fmla="*/ 334 w 371"/>
                <a:gd name="T15" fmla="*/ 25 h 256"/>
                <a:gd name="T16" fmla="*/ 334 w 371"/>
                <a:gd name="T17" fmla="*/ 209 h 256"/>
                <a:gd name="T18" fmla="*/ 231 w 371"/>
                <a:gd name="T19" fmla="*/ 209 h 256"/>
                <a:gd name="T20" fmla="*/ 231 w 371"/>
                <a:gd name="T21" fmla="*/ 212 h 256"/>
                <a:gd name="T22" fmla="*/ 218 w 371"/>
                <a:gd name="T23" fmla="*/ 225 h 256"/>
                <a:gd name="T24" fmla="*/ 150 w 371"/>
                <a:gd name="T25" fmla="*/ 225 h 256"/>
                <a:gd name="T26" fmla="*/ 137 w 371"/>
                <a:gd name="T27" fmla="*/ 212 h 256"/>
                <a:gd name="T28" fmla="*/ 137 w 371"/>
                <a:gd name="T29" fmla="*/ 209 h 256"/>
                <a:gd name="T30" fmla="*/ 40 w 371"/>
                <a:gd name="T31" fmla="*/ 209 h 256"/>
                <a:gd name="T32" fmla="*/ 40 w 371"/>
                <a:gd name="T33" fmla="*/ 25 h 256"/>
                <a:gd name="T34" fmla="*/ 53 w 371"/>
                <a:gd name="T35" fmla="*/ 12 h 256"/>
                <a:gd name="T36" fmla="*/ 140 w 371"/>
                <a:gd name="T37" fmla="*/ 12 h 256"/>
                <a:gd name="T38" fmla="*/ 152 w 371"/>
                <a:gd name="T39" fmla="*/ 0 h 256"/>
                <a:gd name="T40" fmla="*/ 53 w 371"/>
                <a:gd name="T41" fmla="*/ 0 h 256"/>
                <a:gd name="T42" fmla="*/ 28 w 371"/>
                <a:gd name="T43" fmla="*/ 25 h 256"/>
                <a:gd name="T44" fmla="*/ 28 w 371"/>
                <a:gd name="T45" fmla="*/ 209 h 256"/>
                <a:gd name="T46" fmla="*/ 0 w 371"/>
                <a:gd name="T47" fmla="*/ 209 h 256"/>
                <a:gd name="T48" fmla="*/ 0 w 371"/>
                <a:gd name="T49" fmla="*/ 231 h 256"/>
                <a:gd name="T50" fmla="*/ 25 w 371"/>
                <a:gd name="T51" fmla="*/ 256 h 256"/>
                <a:gd name="T52" fmla="*/ 346 w 371"/>
                <a:gd name="T53" fmla="*/ 256 h 256"/>
                <a:gd name="T54" fmla="*/ 371 w 371"/>
                <a:gd name="T55" fmla="*/ 231 h 256"/>
                <a:gd name="T56" fmla="*/ 371 w 371"/>
                <a:gd name="T57" fmla="*/ 209 h 256"/>
                <a:gd name="T58" fmla="*/ 346 w 371"/>
                <a:gd name="T59" fmla="*/ 2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1" h="256">
                  <a:moveTo>
                    <a:pt x="346" y="209"/>
                  </a:moveTo>
                  <a:cubicBezTo>
                    <a:pt x="346" y="25"/>
                    <a:pt x="346" y="25"/>
                    <a:pt x="346" y="25"/>
                  </a:cubicBezTo>
                  <a:cubicBezTo>
                    <a:pt x="346" y="11"/>
                    <a:pt x="335" y="0"/>
                    <a:pt x="321" y="0"/>
                  </a:cubicBezTo>
                  <a:cubicBezTo>
                    <a:pt x="309" y="0"/>
                    <a:pt x="309" y="0"/>
                    <a:pt x="309" y="0"/>
                  </a:cubicBezTo>
                  <a:cubicBezTo>
                    <a:pt x="309" y="9"/>
                    <a:pt x="309" y="9"/>
                    <a:pt x="309" y="9"/>
                  </a:cubicBezTo>
                  <a:cubicBezTo>
                    <a:pt x="309" y="10"/>
                    <a:pt x="309" y="11"/>
                    <a:pt x="309" y="12"/>
                  </a:cubicBezTo>
                  <a:cubicBezTo>
                    <a:pt x="321" y="12"/>
                    <a:pt x="321" y="12"/>
                    <a:pt x="321" y="12"/>
                  </a:cubicBezTo>
                  <a:cubicBezTo>
                    <a:pt x="328" y="12"/>
                    <a:pt x="334" y="18"/>
                    <a:pt x="334" y="25"/>
                  </a:cubicBezTo>
                  <a:cubicBezTo>
                    <a:pt x="334" y="209"/>
                    <a:pt x="334" y="209"/>
                    <a:pt x="334" y="209"/>
                  </a:cubicBezTo>
                  <a:cubicBezTo>
                    <a:pt x="231" y="209"/>
                    <a:pt x="231" y="209"/>
                    <a:pt x="231" y="209"/>
                  </a:cubicBezTo>
                  <a:cubicBezTo>
                    <a:pt x="231" y="212"/>
                    <a:pt x="231" y="212"/>
                    <a:pt x="231" y="212"/>
                  </a:cubicBezTo>
                  <a:cubicBezTo>
                    <a:pt x="231" y="219"/>
                    <a:pt x="225" y="225"/>
                    <a:pt x="218" y="225"/>
                  </a:cubicBezTo>
                  <a:cubicBezTo>
                    <a:pt x="150" y="225"/>
                    <a:pt x="150" y="225"/>
                    <a:pt x="150" y="225"/>
                  </a:cubicBezTo>
                  <a:cubicBezTo>
                    <a:pt x="143" y="225"/>
                    <a:pt x="137" y="219"/>
                    <a:pt x="137" y="212"/>
                  </a:cubicBezTo>
                  <a:cubicBezTo>
                    <a:pt x="137" y="209"/>
                    <a:pt x="137" y="209"/>
                    <a:pt x="137" y="209"/>
                  </a:cubicBezTo>
                  <a:cubicBezTo>
                    <a:pt x="40" y="209"/>
                    <a:pt x="40" y="209"/>
                    <a:pt x="40" y="209"/>
                  </a:cubicBezTo>
                  <a:cubicBezTo>
                    <a:pt x="40" y="25"/>
                    <a:pt x="40" y="25"/>
                    <a:pt x="40" y="25"/>
                  </a:cubicBezTo>
                  <a:cubicBezTo>
                    <a:pt x="40" y="18"/>
                    <a:pt x="46" y="12"/>
                    <a:pt x="53" y="12"/>
                  </a:cubicBezTo>
                  <a:cubicBezTo>
                    <a:pt x="140" y="12"/>
                    <a:pt x="140" y="12"/>
                    <a:pt x="140" y="12"/>
                  </a:cubicBezTo>
                  <a:cubicBezTo>
                    <a:pt x="152" y="0"/>
                    <a:pt x="152" y="0"/>
                    <a:pt x="152" y="0"/>
                  </a:cubicBezTo>
                  <a:cubicBezTo>
                    <a:pt x="53" y="0"/>
                    <a:pt x="53" y="0"/>
                    <a:pt x="53" y="0"/>
                  </a:cubicBezTo>
                  <a:cubicBezTo>
                    <a:pt x="39" y="0"/>
                    <a:pt x="28" y="11"/>
                    <a:pt x="28" y="25"/>
                  </a:cubicBezTo>
                  <a:cubicBezTo>
                    <a:pt x="28" y="209"/>
                    <a:pt x="28" y="209"/>
                    <a:pt x="28" y="209"/>
                  </a:cubicBezTo>
                  <a:cubicBezTo>
                    <a:pt x="0" y="209"/>
                    <a:pt x="0" y="209"/>
                    <a:pt x="0" y="209"/>
                  </a:cubicBezTo>
                  <a:cubicBezTo>
                    <a:pt x="0" y="231"/>
                    <a:pt x="0" y="231"/>
                    <a:pt x="0" y="231"/>
                  </a:cubicBezTo>
                  <a:cubicBezTo>
                    <a:pt x="0" y="245"/>
                    <a:pt x="11" y="256"/>
                    <a:pt x="25" y="256"/>
                  </a:cubicBezTo>
                  <a:cubicBezTo>
                    <a:pt x="346" y="256"/>
                    <a:pt x="346" y="256"/>
                    <a:pt x="346" y="256"/>
                  </a:cubicBezTo>
                  <a:cubicBezTo>
                    <a:pt x="360" y="256"/>
                    <a:pt x="371" y="245"/>
                    <a:pt x="371" y="231"/>
                  </a:cubicBezTo>
                  <a:cubicBezTo>
                    <a:pt x="371" y="209"/>
                    <a:pt x="371" y="209"/>
                    <a:pt x="371" y="209"/>
                  </a:cubicBezTo>
                  <a:lnTo>
                    <a:pt x="346"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7"/>
            <p:cNvSpPr/>
            <p:nvPr/>
          </p:nvSpPr>
          <p:spPr bwMode="auto">
            <a:xfrm>
              <a:off x="369888" y="411163"/>
              <a:ext cx="339725" cy="333375"/>
            </a:xfrm>
            <a:custGeom>
              <a:avLst/>
              <a:gdLst>
                <a:gd name="T0" fmla="*/ 88 w 90"/>
                <a:gd name="T1" fmla="*/ 59 h 88"/>
                <a:gd name="T2" fmla="*/ 78 w 90"/>
                <a:gd name="T3" fmla="*/ 53 h 88"/>
                <a:gd name="T4" fmla="*/ 40 w 90"/>
                <a:gd name="T5" fmla="*/ 63 h 88"/>
                <a:gd name="T6" fmla="*/ 39 w 90"/>
                <a:gd name="T7" fmla="*/ 61 h 88"/>
                <a:gd name="T8" fmla="*/ 27 w 90"/>
                <a:gd name="T9" fmla="*/ 48 h 88"/>
                <a:gd name="T10" fmla="*/ 37 w 90"/>
                <a:gd name="T11" fmla="*/ 12 h 88"/>
                <a:gd name="T12" fmla="*/ 31 w 90"/>
                <a:gd name="T13" fmla="*/ 2 h 88"/>
                <a:gd name="T14" fmla="*/ 21 w 90"/>
                <a:gd name="T15" fmla="*/ 7 h 88"/>
                <a:gd name="T16" fmla="*/ 0 w 90"/>
                <a:gd name="T17" fmla="*/ 77 h 88"/>
                <a:gd name="T18" fmla="*/ 0 w 90"/>
                <a:gd name="T19" fmla="*/ 78 h 88"/>
                <a:gd name="T20" fmla="*/ 0 w 90"/>
                <a:gd name="T21" fmla="*/ 82 h 88"/>
                <a:gd name="T22" fmla="*/ 9 w 90"/>
                <a:gd name="T23" fmla="*/ 88 h 88"/>
                <a:gd name="T24" fmla="*/ 11 w 90"/>
                <a:gd name="T25" fmla="*/ 88 h 88"/>
                <a:gd name="T26" fmla="*/ 82 w 90"/>
                <a:gd name="T27" fmla="*/ 70 h 88"/>
                <a:gd name="T28" fmla="*/ 88 w 90"/>
                <a:gd name="T29"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8">
                  <a:moveTo>
                    <a:pt x="88" y="59"/>
                  </a:moveTo>
                  <a:cubicBezTo>
                    <a:pt x="87" y="55"/>
                    <a:pt x="83" y="52"/>
                    <a:pt x="78" y="53"/>
                  </a:cubicBezTo>
                  <a:cubicBezTo>
                    <a:pt x="40" y="63"/>
                    <a:pt x="40" y="63"/>
                    <a:pt x="40" y="63"/>
                  </a:cubicBezTo>
                  <a:cubicBezTo>
                    <a:pt x="40" y="62"/>
                    <a:pt x="39" y="61"/>
                    <a:pt x="39" y="61"/>
                  </a:cubicBezTo>
                  <a:cubicBezTo>
                    <a:pt x="27" y="48"/>
                    <a:pt x="27" y="48"/>
                    <a:pt x="27" y="48"/>
                  </a:cubicBezTo>
                  <a:cubicBezTo>
                    <a:pt x="37" y="12"/>
                    <a:pt x="37" y="12"/>
                    <a:pt x="37" y="12"/>
                  </a:cubicBezTo>
                  <a:cubicBezTo>
                    <a:pt x="38" y="8"/>
                    <a:pt x="36" y="3"/>
                    <a:pt x="31" y="2"/>
                  </a:cubicBezTo>
                  <a:cubicBezTo>
                    <a:pt x="27" y="0"/>
                    <a:pt x="22" y="3"/>
                    <a:pt x="21" y="7"/>
                  </a:cubicBezTo>
                  <a:cubicBezTo>
                    <a:pt x="0" y="77"/>
                    <a:pt x="0" y="77"/>
                    <a:pt x="0" y="77"/>
                  </a:cubicBezTo>
                  <a:cubicBezTo>
                    <a:pt x="0" y="77"/>
                    <a:pt x="0" y="78"/>
                    <a:pt x="0" y="78"/>
                  </a:cubicBezTo>
                  <a:cubicBezTo>
                    <a:pt x="0" y="79"/>
                    <a:pt x="0" y="80"/>
                    <a:pt x="0" y="82"/>
                  </a:cubicBezTo>
                  <a:cubicBezTo>
                    <a:pt x="1" y="85"/>
                    <a:pt x="5" y="88"/>
                    <a:pt x="9" y="88"/>
                  </a:cubicBezTo>
                  <a:cubicBezTo>
                    <a:pt x="9" y="88"/>
                    <a:pt x="10" y="88"/>
                    <a:pt x="11" y="88"/>
                  </a:cubicBezTo>
                  <a:cubicBezTo>
                    <a:pt x="82" y="70"/>
                    <a:pt x="82" y="70"/>
                    <a:pt x="82" y="70"/>
                  </a:cubicBezTo>
                  <a:cubicBezTo>
                    <a:pt x="87" y="68"/>
                    <a:pt x="90" y="64"/>
                    <a:pt x="8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矩形 1"/>
          <p:cNvSpPr/>
          <p:nvPr/>
        </p:nvSpPr>
        <p:spPr>
          <a:xfrm>
            <a:off x="2077069" y="2908433"/>
            <a:ext cx="2103717" cy="369332"/>
          </a:xfrm>
          <a:prstGeom prst="rect">
            <a:avLst/>
          </a:prstGeom>
        </p:spPr>
        <p:txBody>
          <a:bodyPr wrap="none">
            <a:spAutoFit/>
          </a:bodyPr>
          <a:lstStyle/>
          <a:p>
            <a:r>
              <a:rPr lang="en-US" altLang="zh-TW" dirty="0"/>
              <a:t>Dynamics of Conflict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2"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2000"/>
                            </p:stCondLst>
                            <p:childTnLst>
                              <p:par>
                                <p:cTn id="25" presetID="29"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ppt_x</p:attrName>
                                        </p:attrNameLst>
                                      </p:cBhvr>
                                      <p:tavLst>
                                        <p:tav tm="0">
                                          <p:val>
                                            <p:strVal val="#ppt_x-.2"/>
                                          </p:val>
                                        </p:tav>
                                        <p:tav tm="100000">
                                          <p:val>
                                            <p:strVal val="#ppt_x"/>
                                          </p:val>
                                        </p:tav>
                                      </p:tavLst>
                                    </p:anim>
                                    <p:anim calcmode="lin" valueType="num">
                                      <p:cBhvr>
                                        <p:cTn id="28"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9" dur="500"/>
                                        <p:tgtEl>
                                          <p:spTgt spid="2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2"/>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2" name="文字版面配置區 5">
            <a:extLst>
              <a:ext uri="{FF2B5EF4-FFF2-40B4-BE49-F238E27FC236}">
                <a16:creationId xmlns="" xmlns:a16="http://schemas.microsoft.com/office/drawing/2014/main" id="{58CB89FD-FAEE-4E9F-AC1D-BDFE6F70761A}"/>
              </a:ext>
            </a:extLst>
          </p:cNvPr>
          <p:cNvSpPr txBox="1">
            <a:spLocks/>
          </p:cNvSpPr>
          <p:nvPr/>
        </p:nvSpPr>
        <p:spPr>
          <a:xfrm>
            <a:off x="1275741" y="569655"/>
            <a:ext cx="4800600" cy="7656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smtClean="0">
                <a:latin typeface="Arial" panose="020B0604020202020204" pitchFamily="34" charset="0"/>
                <a:cs typeface="Arial" panose="020B0604020202020204" pitchFamily="34" charset="0"/>
              </a:rPr>
              <a:t>Effects of completive conflict</a:t>
            </a:r>
            <a:endParaRPr lang="zh-TW" altLang="en-US" dirty="0">
              <a:latin typeface="Arial" panose="020B0604020202020204" pitchFamily="34" charset="0"/>
              <a:cs typeface="Arial" panose="020B0604020202020204" pitchFamily="34" charset="0"/>
            </a:endParaRPr>
          </a:p>
        </p:txBody>
      </p:sp>
      <p:sp>
        <p:nvSpPr>
          <p:cNvPr id="15" name="內容版面配置區 6">
            <a:extLst>
              <a:ext uri="{FF2B5EF4-FFF2-40B4-BE49-F238E27FC236}">
                <a16:creationId xmlns="" xmlns:a16="http://schemas.microsoft.com/office/drawing/2014/main" id="{EAA0A344-92EF-43F3-9C9D-2A9D6C00EBC8}"/>
              </a:ext>
            </a:extLst>
          </p:cNvPr>
          <p:cNvSpPr>
            <a:spLocks noGrp="1"/>
          </p:cNvSpPr>
          <p:nvPr>
            <p:ph sz="half" idx="4294967295"/>
          </p:nvPr>
        </p:nvSpPr>
        <p:spPr>
          <a:xfrm>
            <a:off x="1275741" y="1388075"/>
            <a:ext cx="4800600" cy="4953000"/>
          </a:xfrm>
          <a:prstGeom prst="rect">
            <a:avLst/>
          </a:prstGeom>
        </p:spPr>
        <p:txBody>
          <a:bodyPr/>
          <a:lstStyle/>
          <a:p>
            <a:r>
              <a:rPr lang="en-US" altLang="zh-TW" sz="2400" dirty="0"/>
              <a:t>Group cohesiveness increases</a:t>
            </a:r>
          </a:p>
          <a:p>
            <a:r>
              <a:rPr lang="en-US" altLang="zh-TW" sz="2400" dirty="0"/>
              <a:t>The group becomes task-oriented</a:t>
            </a:r>
          </a:p>
          <a:p>
            <a:r>
              <a:rPr lang="en-US" altLang="zh-TW" sz="2400" dirty="0"/>
              <a:t>Leadership becomes more directive</a:t>
            </a:r>
          </a:p>
          <a:p>
            <a:r>
              <a:rPr lang="en-US" altLang="zh-TW" sz="2400" dirty="0"/>
              <a:t>Organizational structure becomes more rigid</a:t>
            </a:r>
          </a:p>
          <a:p>
            <a:r>
              <a:rPr lang="en-US" altLang="zh-TW" sz="2400" dirty="0"/>
              <a:t>Increase in loyalty and conformity</a:t>
            </a:r>
          </a:p>
          <a:p>
            <a:r>
              <a:rPr lang="en-US" altLang="zh-TW" sz="2400" dirty="0"/>
              <a:t>Groups become antagonistic toward each other</a:t>
            </a:r>
          </a:p>
          <a:p>
            <a:r>
              <a:rPr lang="en-US" altLang="zh-TW" sz="2400" dirty="0"/>
              <a:t>Perceptions are distorted</a:t>
            </a:r>
          </a:p>
          <a:p>
            <a:r>
              <a:rPr lang="en-US" altLang="zh-TW" sz="2400" dirty="0"/>
              <a:t>Communication virtually ceases</a:t>
            </a:r>
            <a:endParaRPr lang="zh-TW" altLang="en-US" sz="2400" dirty="0"/>
          </a:p>
        </p:txBody>
      </p:sp>
      <p:sp>
        <p:nvSpPr>
          <p:cNvPr id="16" name="文字版面配置區 7">
            <a:extLst>
              <a:ext uri="{FF2B5EF4-FFF2-40B4-BE49-F238E27FC236}">
                <a16:creationId xmlns="" xmlns:a16="http://schemas.microsoft.com/office/drawing/2014/main" id="{869496D6-4883-426C-9F7A-E7F674A75B24}"/>
              </a:ext>
            </a:extLst>
          </p:cNvPr>
          <p:cNvSpPr txBox="1">
            <a:spLocks/>
          </p:cNvSpPr>
          <p:nvPr/>
        </p:nvSpPr>
        <p:spPr>
          <a:xfrm>
            <a:off x="6770222" y="475616"/>
            <a:ext cx="4800600" cy="859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smtClean="0">
                <a:latin typeface="Arial" panose="020B0604020202020204" pitchFamily="34" charset="0"/>
                <a:cs typeface="Arial" panose="020B0604020202020204" pitchFamily="34" charset="0"/>
              </a:rPr>
              <a:t>Some potential benefits of the inter-group conflicts</a:t>
            </a:r>
            <a:endParaRPr lang="zh-TW" altLang="en-US" dirty="0">
              <a:latin typeface="Arial" panose="020B0604020202020204" pitchFamily="34" charset="0"/>
              <a:cs typeface="Arial" panose="020B0604020202020204" pitchFamily="34" charset="0"/>
            </a:endParaRPr>
          </a:p>
        </p:txBody>
      </p:sp>
      <p:sp>
        <p:nvSpPr>
          <p:cNvPr id="17" name="內容版面配置區 8">
            <a:extLst>
              <a:ext uri="{FF2B5EF4-FFF2-40B4-BE49-F238E27FC236}">
                <a16:creationId xmlns="" xmlns:a16="http://schemas.microsoft.com/office/drawing/2014/main" id="{4BBEDB7D-2F46-4AC4-8B25-7FE41C48E8DB}"/>
              </a:ext>
            </a:extLst>
          </p:cNvPr>
          <p:cNvSpPr>
            <a:spLocks noGrp="1"/>
          </p:cNvSpPr>
          <p:nvPr>
            <p:ph sz="quarter" idx="4294967295"/>
          </p:nvPr>
        </p:nvSpPr>
        <p:spPr>
          <a:xfrm>
            <a:off x="6770222" y="1335344"/>
            <a:ext cx="4800600" cy="4953000"/>
          </a:xfrm>
          <a:prstGeom prst="rect">
            <a:avLst/>
          </a:prstGeom>
        </p:spPr>
        <p:txBody>
          <a:bodyPr>
            <a:normAutofit lnSpcReduction="10000"/>
          </a:bodyPr>
          <a:lstStyle/>
          <a:p>
            <a:r>
              <a:rPr lang="en-US" altLang="zh-TW" dirty="0"/>
              <a:t>Conflict clarifies the real issue</a:t>
            </a:r>
          </a:p>
          <a:p>
            <a:r>
              <a:rPr lang="en-US" altLang="zh-TW" dirty="0"/>
              <a:t>Conflict brings real parties face to face</a:t>
            </a:r>
          </a:p>
          <a:p>
            <a:r>
              <a:rPr lang="en-US" altLang="zh-TW" dirty="0"/>
              <a:t>Conflict releases productive organizational energy</a:t>
            </a:r>
          </a:p>
          <a:p>
            <a:r>
              <a:rPr lang="en-US" altLang="zh-TW" dirty="0"/>
              <a:t>Conflict increases innovation</a:t>
            </a:r>
          </a:p>
          <a:p>
            <a:r>
              <a:rPr lang="en-US" altLang="zh-TW" dirty="0"/>
              <a:t>Inter-group conflict solidifies the group</a:t>
            </a:r>
          </a:p>
          <a:p>
            <a:r>
              <a:rPr lang="en-US" altLang="zh-TW" dirty="0"/>
              <a:t>Conflict serves as a catharsis</a:t>
            </a:r>
          </a:p>
          <a:p>
            <a:r>
              <a:rPr lang="en-US" altLang="zh-TW" dirty="0"/>
              <a:t>Conflict resolution solidifies inter-group relationships</a:t>
            </a:r>
          </a:p>
          <a:p>
            <a:endParaRPr lang="zh-TW" altLang="en-US" dirty="0"/>
          </a:p>
        </p:txBody>
      </p:sp>
    </p:spTree>
    <p:extLst>
      <p:ext uri="{BB962C8B-B14F-4D97-AF65-F5344CB8AC3E}">
        <p14:creationId xmlns:p14="http://schemas.microsoft.com/office/powerpoint/2010/main" val="49220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3" name="標題 6">
            <a:extLst>
              <a:ext uri="{FF2B5EF4-FFF2-40B4-BE49-F238E27FC236}">
                <a16:creationId xmlns="" xmlns:a16="http://schemas.microsoft.com/office/drawing/2014/main" id="{087FB03A-1E3B-4CD7-AD93-B2BE14FD7149}"/>
              </a:ext>
            </a:extLst>
          </p:cNvPr>
          <p:cNvSpPr>
            <a:spLocks noGrp="1"/>
          </p:cNvSpPr>
          <p:nvPr>
            <p:ph type="title"/>
          </p:nvPr>
        </p:nvSpPr>
        <p:spPr>
          <a:xfrm>
            <a:off x="1347931" y="139700"/>
            <a:ext cx="10178322" cy="1492132"/>
          </a:xfrm>
        </p:spPr>
        <p:txBody>
          <a:bodyPr>
            <a:normAutofit/>
          </a:bodyPr>
          <a:lstStyle/>
          <a:p>
            <a:r>
              <a:rPr lang="en-US" altLang="zh-TW" sz="3600" dirty="0">
                <a:latin typeface="Arial" panose="020B0604020202020204" pitchFamily="34" charset="0"/>
                <a:cs typeface="Arial" panose="020B0604020202020204" pitchFamily="34" charset="0"/>
              </a:rPr>
              <a:t>Dealing with conflict</a:t>
            </a:r>
            <a:br>
              <a:rPr lang="en-US" altLang="zh-TW" sz="3600" dirty="0">
                <a:latin typeface="Arial" panose="020B0604020202020204" pitchFamily="34" charset="0"/>
                <a:cs typeface="Arial" panose="020B0604020202020204" pitchFamily="34" charset="0"/>
              </a:rPr>
            </a:br>
            <a:r>
              <a:rPr lang="en-US" altLang="zh-TW" sz="2400" dirty="0">
                <a:latin typeface="Arial" panose="020B0604020202020204" pitchFamily="34" charset="0"/>
                <a:cs typeface="Arial" panose="020B0604020202020204" pitchFamily="34" charset="0"/>
              </a:rPr>
              <a:t>Preventing dysfunctional conflict</a:t>
            </a:r>
            <a:endParaRPr lang="zh-TW" altLang="en-US" sz="2400" dirty="0">
              <a:latin typeface="Arial" panose="020B0604020202020204" pitchFamily="34" charset="0"/>
              <a:cs typeface="Arial" panose="020B0604020202020204" pitchFamily="34" charset="0"/>
            </a:endParaRPr>
          </a:p>
        </p:txBody>
      </p:sp>
      <p:sp>
        <p:nvSpPr>
          <p:cNvPr id="14" name="內容版面配置區 7">
            <a:extLst>
              <a:ext uri="{FF2B5EF4-FFF2-40B4-BE49-F238E27FC236}">
                <a16:creationId xmlns="" xmlns:a16="http://schemas.microsoft.com/office/drawing/2014/main" id="{81620900-914E-4F4D-92C5-FD3D04A98AA3}"/>
              </a:ext>
            </a:extLst>
          </p:cNvPr>
          <p:cNvSpPr>
            <a:spLocks noGrp="1"/>
          </p:cNvSpPr>
          <p:nvPr>
            <p:ph idx="1"/>
          </p:nvPr>
        </p:nvSpPr>
        <p:spPr>
          <a:xfrm>
            <a:off x="1219593" y="1691407"/>
            <a:ext cx="10178322" cy="4404753"/>
          </a:xfrm>
        </p:spPr>
        <p:txBody>
          <a:bodyPr>
            <a:normAutofit lnSpcReduction="10000"/>
          </a:bodyPr>
          <a:lstStyle/>
          <a:p>
            <a:pPr>
              <a:buFont typeface="Wingdings" panose="05000000000000000000" pitchFamily="2" charset="2"/>
              <a:buChar char="Ø"/>
            </a:pPr>
            <a:r>
              <a:rPr lang="en-US" altLang="zh-TW" dirty="0"/>
              <a:t> Emphasize contributions to super ordinate goals rather than the immediate goals</a:t>
            </a:r>
          </a:p>
          <a:p>
            <a:pPr>
              <a:buFont typeface="Wingdings" panose="05000000000000000000" pitchFamily="2" charset="2"/>
              <a:buChar char="Ø"/>
            </a:pPr>
            <a:r>
              <a:rPr lang="en-US" altLang="zh-TW" dirty="0"/>
              <a:t>Increase frequency of communication and interaction between parties</a:t>
            </a:r>
          </a:p>
          <a:p>
            <a:pPr>
              <a:buFont typeface="Wingdings" panose="05000000000000000000" pitchFamily="2" charset="2"/>
              <a:buChar char="Ø"/>
            </a:pPr>
            <a:r>
              <a:rPr lang="en-US" altLang="zh-TW" dirty="0"/>
              <a:t>Reward collaboration</a:t>
            </a:r>
          </a:p>
          <a:p>
            <a:pPr>
              <a:buFont typeface="Wingdings" panose="05000000000000000000" pitchFamily="2" charset="2"/>
              <a:buChar char="Ø"/>
            </a:pPr>
            <a:r>
              <a:rPr lang="en-US" altLang="zh-TW" dirty="0"/>
              <a:t>Expose parties to a wider range of experiences to broaden their base for empathy and understanding of inter-party problems.</a:t>
            </a:r>
          </a:p>
          <a:p>
            <a:pPr>
              <a:buFont typeface="Wingdings" panose="05000000000000000000" pitchFamily="2" charset="2"/>
              <a:buChar char="Ø"/>
            </a:pPr>
            <a:r>
              <a:rPr lang="en-US" altLang="zh-TW" dirty="0"/>
              <a:t>Engage workgroups or functions in periodic “Work-outs” as some process-oriented organization do on a regular basis. “Work-outs” can bring to surface even emerging or minor conflicts for resolution, which may otherwise fester or flare up violently.</a:t>
            </a:r>
            <a:endParaRPr lang="zh-TW" altLang="en-US" dirty="0"/>
          </a:p>
        </p:txBody>
      </p:sp>
    </p:spTree>
    <p:extLst>
      <p:ext uri="{BB962C8B-B14F-4D97-AF65-F5344CB8AC3E}">
        <p14:creationId xmlns:p14="http://schemas.microsoft.com/office/powerpoint/2010/main" val="1403757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5" name="標題 1">
            <a:extLst>
              <a:ext uri="{FF2B5EF4-FFF2-40B4-BE49-F238E27FC236}">
                <a16:creationId xmlns="" xmlns:a16="http://schemas.microsoft.com/office/drawing/2014/main" id="{3A4F4BD2-3ACE-49EA-86AD-1EABA808C96E}"/>
              </a:ext>
            </a:extLst>
          </p:cNvPr>
          <p:cNvSpPr>
            <a:spLocks noGrp="1"/>
          </p:cNvSpPr>
          <p:nvPr>
            <p:ph type="title"/>
          </p:nvPr>
        </p:nvSpPr>
        <p:spPr>
          <a:xfrm>
            <a:off x="1251678" y="148640"/>
            <a:ext cx="10178322" cy="708996"/>
          </a:xfrm>
        </p:spPr>
        <p:txBody>
          <a:bodyPr>
            <a:normAutofit/>
          </a:bodyPr>
          <a:lstStyle/>
          <a:p>
            <a:r>
              <a:rPr lang="en-US" altLang="zh-TW" sz="3600" dirty="0">
                <a:latin typeface="Arial" panose="020B0604020202020204" pitchFamily="34" charset="0"/>
                <a:cs typeface="Arial" panose="020B0604020202020204" pitchFamily="34" charset="0"/>
              </a:rPr>
              <a:t>Conflict management strategies</a:t>
            </a:r>
            <a:endParaRPr lang="zh-TW" altLang="en-US" sz="3600" dirty="0">
              <a:latin typeface="Arial" panose="020B0604020202020204" pitchFamily="34" charset="0"/>
              <a:cs typeface="Arial" panose="020B0604020202020204" pitchFamily="34" charset="0"/>
            </a:endParaRPr>
          </a:p>
        </p:txBody>
      </p:sp>
      <p:sp>
        <p:nvSpPr>
          <p:cNvPr id="16" name="內容版面配置區 2">
            <a:extLst>
              <a:ext uri="{FF2B5EF4-FFF2-40B4-BE49-F238E27FC236}">
                <a16:creationId xmlns="" xmlns:a16="http://schemas.microsoft.com/office/drawing/2014/main" id="{07434C83-0307-4542-A1C0-41B4185B1F9D}"/>
              </a:ext>
            </a:extLst>
          </p:cNvPr>
          <p:cNvSpPr>
            <a:spLocks noGrp="1"/>
          </p:cNvSpPr>
          <p:nvPr>
            <p:ph idx="1"/>
          </p:nvPr>
        </p:nvSpPr>
        <p:spPr>
          <a:xfrm>
            <a:off x="962919" y="997975"/>
            <a:ext cx="10627501" cy="5860025"/>
          </a:xfrm>
        </p:spPr>
        <p:txBody>
          <a:bodyPr>
            <a:normAutofit fontScale="92500" lnSpcReduction="10000"/>
          </a:bodyPr>
          <a:lstStyle/>
          <a:p>
            <a:r>
              <a:rPr lang="en-US" altLang="zh-TW" sz="2600" dirty="0"/>
              <a:t>The most difficult conflict to resolve are those arising our of  VALUE DIFFERENCES. </a:t>
            </a:r>
            <a:r>
              <a:rPr lang="en-US" altLang="zh-TW" sz="2600" dirty="0" err="1"/>
              <a:t>Vaues</a:t>
            </a:r>
            <a:r>
              <a:rPr lang="en-US" altLang="zh-TW" sz="2600" dirty="0"/>
              <a:t> are our core-they are things we believe in.</a:t>
            </a:r>
          </a:p>
          <a:p>
            <a:r>
              <a:rPr lang="en-US" altLang="zh-TW" sz="2600" dirty="0"/>
              <a:t>The most important thing that can be done in such conflicts, is to understand the real differences, assess their contribution-positive and negative-to the organization’s chosen goals and strategies; and highlight such contribution to the parties in conflict.</a:t>
            </a:r>
          </a:p>
          <a:p>
            <a:r>
              <a:rPr lang="en-US" altLang="zh-TW" sz="2600" dirty="0"/>
              <a:t>Conflict resolution is seen as a process because conflicts do not go away.</a:t>
            </a:r>
          </a:p>
          <a:p>
            <a:r>
              <a:rPr lang="en-US" altLang="zh-TW" sz="2600" dirty="0"/>
              <a:t>Conflict resolution is process of joint exploration of real issues by the real parties.</a:t>
            </a:r>
          </a:p>
          <a:p>
            <a:r>
              <a:rPr lang="en-US" altLang="zh-TW" sz="2600" dirty="0"/>
              <a:t>The following ways are commonly used to deal with conflicts:</a:t>
            </a:r>
          </a:p>
          <a:p>
            <a:pPr marL="0" indent="0">
              <a:buNone/>
            </a:pPr>
            <a:r>
              <a:rPr lang="en-US" altLang="zh-TW" sz="2600" dirty="0"/>
              <a:t>    1. Avoiding: Withdraw from conflict situation, leaving it to chance.</a:t>
            </a:r>
          </a:p>
          <a:p>
            <a:pPr marL="0" indent="0">
              <a:buNone/>
            </a:pPr>
            <a:r>
              <a:rPr lang="en-US" altLang="zh-TW" sz="2600" dirty="0"/>
              <a:t>    2. Smoothing: generally cover up the differences and claim that things are fine.</a:t>
            </a:r>
          </a:p>
          <a:p>
            <a:pPr marL="628650" indent="-628650">
              <a:buNone/>
            </a:pPr>
            <a:r>
              <a:rPr lang="en-US" altLang="zh-TW" sz="2600" dirty="0"/>
              <a:t>    3. Bargaining: Negotiate to arrive at a compromise and bargain for gains by both parties-usually a zero-sum game.</a:t>
            </a:r>
          </a:p>
          <a:p>
            <a:pPr marL="628650" indent="-628650">
              <a:buNone/>
            </a:pPr>
            <a:r>
              <a:rPr lang="en-US" altLang="zh-TW" sz="2600" dirty="0"/>
              <a:t>     4. Problem Solving: Confront the differences and resolve them on a collaborative basis.</a:t>
            </a:r>
          </a:p>
          <a:p>
            <a:endParaRPr lang="zh-TW" altLang="en-US" dirty="0"/>
          </a:p>
        </p:txBody>
      </p:sp>
    </p:spTree>
    <p:extLst>
      <p:ext uri="{BB962C8B-B14F-4D97-AF65-F5344CB8AC3E}">
        <p14:creationId xmlns:p14="http://schemas.microsoft.com/office/powerpoint/2010/main" val="2797411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pic>
        <p:nvPicPr>
          <p:cNvPr id="10" name="Picture 2" descr="ãdynamics of conflictãçåçæå°çµæ">
            <a:extLst>
              <a:ext uri="{FF2B5EF4-FFF2-40B4-BE49-F238E27FC236}">
                <a16:creationId xmlns="" xmlns:a16="http://schemas.microsoft.com/office/drawing/2014/main" id="{735E6FE0-F154-4092-B636-A31674C711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9097" y="1874517"/>
            <a:ext cx="11277599" cy="4983483"/>
          </a:xfrm>
          <a:prstGeom prst="rect">
            <a:avLst/>
          </a:prstGeom>
          <a:noFill/>
          <a:extLst>
            <a:ext uri="{909E8E84-426E-40DD-AFC4-6F175D3DCCD1}">
              <a14:hiddenFill xmlns:a14="http://schemas.microsoft.com/office/drawing/2010/main">
                <a:solidFill>
                  <a:srgbClr val="FFFFFF"/>
                </a:solidFill>
              </a14:hiddenFill>
            </a:ext>
          </a:extLst>
        </p:spPr>
      </p:pic>
      <p:sp>
        <p:nvSpPr>
          <p:cNvPr id="15" name="標題 1">
            <a:extLst>
              <a:ext uri="{FF2B5EF4-FFF2-40B4-BE49-F238E27FC236}">
                <a16:creationId xmlns="" xmlns:a16="http://schemas.microsoft.com/office/drawing/2014/main" id="{E975DAE6-5267-4D0D-9552-25397A3A29C4}"/>
              </a:ext>
            </a:extLst>
          </p:cNvPr>
          <p:cNvSpPr>
            <a:spLocks noGrp="1"/>
          </p:cNvSpPr>
          <p:nvPr>
            <p:ph type="title"/>
          </p:nvPr>
        </p:nvSpPr>
        <p:spPr>
          <a:xfrm>
            <a:off x="1203552" y="23605"/>
            <a:ext cx="10178322" cy="1492132"/>
          </a:xfrm>
        </p:spPr>
        <p:txBody>
          <a:bodyPr/>
          <a:lstStyle/>
          <a:p>
            <a:r>
              <a:rPr lang="en-US" altLang="zh-TW" sz="4800" dirty="0"/>
              <a:t>Dynamics of Conflict</a:t>
            </a:r>
            <a:endParaRPr lang="zh-TW" altLang="en-US" dirty="0"/>
          </a:p>
        </p:txBody>
      </p:sp>
    </p:spTree>
    <p:extLst>
      <p:ext uri="{BB962C8B-B14F-4D97-AF65-F5344CB8AC3E}">
        <p14:creationId xmlns:p14="http://schemas.microsoft.com/office/powerpoint/2010/main" val="3037910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pic>
        <p:nvPicPr>
          <p:cNvPr id="12" name="Picture 2" descr="ãdynamics of conflictãçåçæå°çµæ">
            <a:extLst>
              <a:ext uri="{FF2B5EF4-FFF2-40B4-BE49-F238E27FC236}">
                <a16:creationId xmlns="" xmlns:a16="http://schemas.microsoft.com/office/drawing/2014/main" id="{6BEC9C0D-C469-462F-8D55-14EEF8E18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85" y="1738158"/>
            <a:ext cx="7914968" cy="4983483"/>
          </a:xfrm>
          <a:prstGeom prst="rect">
            <a:avLst/>
          </a:prstGeom>
          <a:noFill/>
          <a:extLst>
            <a:ext uri="{909E8E84-426E-40DD-AFC4-6F175D3DCCD1}">
              <a14:hiddenFill xmlns:a14="http://schemas.microsoft.com/office/drawing/2010/main">
                <a:solidFill>
                  <a:srgbClr val="FFFFFF"/>
                </a:solidFill>
              </a14:hiddenFill>
            </a:ext>
          </a:extLst>
        </p:spPr>
      </p:pic>
      <p:sp>
        <p:nvSpPr>
          <p:cNvPr id="13" name="標題 1">
            <a:extLst>
              <a:ext uri="{FF2B5EF4-FFF2-40B4-BE49-F238E27FC236}">
                <a16:creationId xmlns="" xmlns:a16="http://schemas.microsoft.com/office/drawing/2014/main" id="{0F42B331-BBBC-4C2B-A201-BF308013F041}"/>
              </a:ext>
            </a:extLst>
          </p:cNvPr>
          <p:cNvSpPr>
            <a:spLocks noGrp="1"/>
          </p:cNvSpPr>
          <p:nvPr>
            <p:ph type="title"/>
          </p:nvPr>
        </p:nvSpPr>
        <p:spPr>
          <a:xfrm>
            <a:off x="1211573" y="23605"/>
            <a:ext cx="10178322" cy="1492132"/>
          </a:xfrm>
        </p:spPr>
        <p:txBody>
          <a:bodyPr/>
          <a:lstStyle/>
          <a:p>
            <a:r>
              <a:rPr lang="en-US" altLang="zh-TW" sz="4800" dirty="0"/>
              <a:t>Dynamics of Conflict</a:t>
            </a:r>
            <a:endParaRPr lang="zh-TW" altLang="en-US" dirty="0"/>
          </a:p>
        </p:txBody>
      </p:sp>
    </p:spTree>
    <p:extLst>
      <p:ext uri="{BB962C8B-B14F-4D97-AF65-F5344CB8AC3E}">
        <p14:creationId xmlns:p14="http://schemas.microsoft.com/office/powerpoint/2010/main" val="2175575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pic>
        <p:nvPicPr>
          <p:cNvPr id="9" name="內容版面配置區 3" descr="ãProcesses and dynamics of conflictãçåçæå°çµæ">
            <a:extLst>
              <a:ext uri="{FF2B5EF4-FFF2-40B4-BE49-F238E27FC236}">
                <a16:creationId xmlns="" xmlns:a16="http://schemas.microsoft.com/office/drawing/2014/main" id="{5F5283ED-2049-47AA-8FC9-D6DB2061EB9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748" y="1740310"/>
            <a:ext cx="11169446" cy="5117690"/>
          </a:xfrm>
          <a:prstGeom prst="rect">
            <a:avLst/>
          </a:prstGeom>
          <a:noFill/>
          <a:ln>
            <a:noFill/>
          </a:ln>
        </p:spPr>
      </p:pic>
      <p:sp>
        <p:nvSpPr>
          <p:cNvPr id="10" name="標題 1">
            <a:extLst>
              <a:ext uri="{FF2B5EF4-FFF2-40B4-BE49-F238E27FC236}">
                <a16:creationId xmlns="" xmlns:a16="http://schemas.microsoft.com/office/drawing/2014/main" id="{1436CC21-C559-4B73-B5CC-34E3AE313BB3}"/>
              </a:ext>
            </a:extLst>
          </p:cNvPr>
          <p:cNvSpPr txBox="1">
            <a:spLocks/>
          </p:cNvSpPr>
          <p:nvPr/>
        </p:nvSpPr>
        <p:spPr>
          <a:xfrm>
            <a:off x="1147405" y="-145991"/>
            <a:ext cx="10178322" cy="1492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5400" dirty="0" smtClean="0"/>
              <a:t>Dynamics of Conflict</a:t>
            </a:r>
            <a:endParaRPr lang="zh-TW" altLang="en-US" dirty="0"/>
          </a:p>
        </p:txBody>
      </p:sp>
    </p:spTree>
    <p:extLst>
      <p:ext uri="{BB962C8B-B14F-4D97-AF65-F5344CB8AC3E}">
        <p14:creationId xmlns:p14="http://schemas.microsoft.com/office/powerpoint/2010/main" val="206613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2" name="標題 1">
            <a:extLst>
              <a:ext uri="{FF2B5EF4-FFF2-40B4-BE49-F238E27FC236}">
                <a16:creationId xmlns="" xmlns:a16="http://schemas.microsoft.com/office/drawing/2014/main" id="{A935FB06-A31C-46E8-A5B5-EF2182547B0C}"/>
              </a:ext>
            </a:extLst>
          </p:cNvPr>
          <p:cNvSpPr>
            <a:spLocks noGrp="1"/>
          </p:cNvSpPr>
          <p:nvPr>
            <p:ph type="title"/>
          </p:nvPr>
        </p:nvSpPr>
        <p:spPr>
          <a:xfrm>
            <a:off x="1251678" y="139700"/>
            <a:ext cx="10178322" cy="1003963"/>
          </a:xfrm>
        </p:spPr>
        <p:txBody>
          <a:bodyPr/>
          <a:lstStyle/>
          <a:p>
            <a:r>
              <a:rPr lang="en-US" altLang="zh-TW" dirty="0">
                <a:latin typeface="Arial" panose="020B0604020202020204" pitchFamily="34" charset="0"/>
                <a:cs typeface="Arial" panose="020B0604020202020204" pitchFamily="34" charset="0"/>
              </a:rPr>
              <a:t>Assignment</a:t>
            </a:r>
            <a:endParaRPr lang="zh-TW" altLang="en-US" dirty="0">
              <a:latin typeface="Arial" panose="020B0604020202020204" pitchFamily="34" charset="0"/>
              <a:cs typeface="Arial" panose="020B0604020202020204" pitchFamily="34" charset="0"/>
            </a:endParaRPr>
          </a:p>
        </p:txBody>
      </p:sp>
      <p:sp>
        <p:nvSpPr>
          <p:cNvPr id="13" name="內容版面配置區 2">
            <a:extLst>
              <a:ext uri="{FF2B5EF4-FFF2-40B4-BE49-F238E27FC236}">
                <a16:creationId xmlns="" xmlns:a16="http://schemas.microsoft.com/office/drawing/2014/main" id="{4D762418-D898-4B20-AC21-C794BC59FA4D}"/>
              </a:ext>
            </a:extLst>
          </p:cNvPr>
          <p:cNvSpPr>
            <a:spLocks noGrp="1"/>
          </p:cNvSpPr>
          <p:nvPr>
            <p:ph idx="1"/>
          </p:nvPr>
        </p:nvSpPr>
        <p:spPr>
          <a:xfrm>
            <a:off x="1219594" y="1601364"/>
            <a:ext cx="10178322" cy="4719386"/>
          </a:xfrm>
        </p:spPr>
        <p:txBody>
          <a:bodyPr/>
          <a:lstStyle/>
          <a:p>
            <a:r>
              <a:rPr lang="en-US" altLang="zh-TW" sz="2800" dirty="0">
                <a:solidFill>
                  <a:srgbClr val="FF0000"/>
                </a:solidFill>
              </a:rPr>
              <a:t>Intervention for too much conflict</a:t>
            </a:r>
            <a:r>
              <a:rPr lang="en-US" altLang="zh-TW" dirty="0"/>
              <a:t>:</a:t>
            </a:r>
          </a:p>
          <a:p>
            <a:pPr marL="0" indent="0">
              <a:buNone/>
            </a:pPr>
            <a:r>
              <a:rPr lang="en-US" altLang="zh-TW" dirty="0"/>
              <a:t>    A. Change the </a:t>
            </a:r>
            <a:r>
              <a:rPr lang="en-US" altLang="zh-TW" dirty="0">
                <a:solidFill>
                  <a:srgbClr val="FF0000"/>
                </a:solidFill>
              </a:rPr>
              <a:t>orientation</a:t>
            </a:r>
            <a:r>
              <a:rPr lang="en-US" altLang="zh-TW" dirty="0"/>
              <a:t> of one party or both parties, to the conflict</a:t>
            </a:r>
          </a:p>
          <a:p>
            <a:pPr marL="0" indent="0">
              <a:buNone/>
            </a:pPr>
            <a:r>
              <a:rPr lang="en-US" altLang="zh-TW" dirty="0"/>
              <a:t>    B. Change the </a:t>
            </a:r>
            <a:r>
              <a:rPr lang="en-US" altLang="zh-TW" dirty="0">
                <a:solidFill>
                  <a:srgbClr val="FF0000"/>
                </a:solidFill>
              </a:rPr>
              <a:t>structure</a:t>
            </a:r>
            <a:r>
              <a:rPr lang="en-US" altLang="zh-TW" dirty="0"/>
              <a:t> of the situation</a:t>
            </a:r>
          </a:p>
          <a:p>
            <a:pPr marL="0" indent="0">
              <a:buNone/>
            </a:pPr>
            <a:r>
              <a:rPr lang="en-US" altLang="zh-TW" dirty="0"/>
              <a:t>    C. Change the </a:t>
            </a:r>
            <a:r>
              <a:rPr lang="en-US" altLang="zh-TW" dirty="0">
                <a:solidFill>
                  <a:srgbClr val="FF0000"/>
                </a:solidFill>
              </a:rPr>
              <a:t>pattern</a:t>
            </a:r>
            <a:r>
              <a:rPr lang="en-US" altLang="zh-TW" dirty="0"/>
              <a:t> of interaction between the parties</a:t>
            </a:r>
          </a:p>
          <a:p>
            <a:pPr marL="628650" indent="-628650">
              <a:buNone/>
            </a:pPr>
            <a:r>
              <a:rPr lang="en-US" altLang="zh-TW" dirty="0"/>
              <a:t>    D. Change personal </a:t>
            </a:r>
            <a:r>
              <a:rPr lang="en-US" altLang="zh-TW" dirty="0">
                <a:solidFill>
                  <a:srgbClr val="FF0000"/>
                </a:solidFill>
              </a:rPr>
              <a:t>behaviors</a:t>
            </a:r>
            <a:r>
              <a:rPr lang="en-US" altLang="zh-TW" dirty="0"/>
              <a:t> of he actors in terms of aggression, passivity or assertion in inter-personal or intra group relations.</a:t>
            </a:r>
            <a:endParaRPr lang="zh-TW" altLang="en-US" dirty="0"/>
          </a:p>
        </p:txBody>
      </p:sp>
    </p:spTree>
    <p:extLst>
      <p:ext uri="{BB962C8B-B14F-4D97-AF65-F5344CB8AC3E}">
        <p14:creationId xmlns:p14="http://schemas.microsoft.com/office/powerpoint/2010/main" val="2995019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0" name="標題 1">
            <a:extLst>
              <a:ext uri="{FF2B5EF4-FFF2-40B4-BE49-F238E27FC236}">
                <a16:creationId xmlns="" xmlns:a16="http://schemas.microsoft.com/office/drawing/2014/main" id="{A935FB06-A31C-46E8-A5B5-EF2182547B0C}"/>
              </a:ext>
            </a:extLst>
          </p:cNvPr>
          <p:cNvSpPr>
            <a:spLocks noGrp="1"/>
          </p:cNvSpPr>
          <p:nvPr>
            <p:ph type="title"/>
          </p:nvPr>
        </p:nvSpPr>
        <p:spPr>
          <a:xfrm>
            <a:off x="1251678" y="382385"/>
            <a:ext cx="10178322" cy="1003963"/>
          </a:xfrm>
        </p:spPr>
        <p:txBody>
          <a:bodyPr/>
          <a:lstStyle/>
          <a:p>
            <a:r>
              <a:rPr lang="en-US" altLang="zh-TW" dirty="0">
                <a:latin typeface="Arial" panose="020B0604020202020204" pitchFamily="34" charset="0"/>
                <a:cs typeface="Arial" panose="020B0604020202020204" pitchFamily="34" charset="0"/>
              </a:rPr>
              <a:t>Assignment</a:t>
            </a:r>
            <a:endParaRPr lang="zh-TW" altLang="en-US" dirty="0">
              <a:latin typeface="Arial" panose="020B0604020202020204" pitchFamily="34" charset="0"/>
              <a:cs typeface="Arial" panose="020B0604020202020204" pitchFamily="34" charset="0"/>
            </a:endParaRPr>
          </a:p>
        </p:txBody>
      </p:sp>
      <p:sp>
        <p:nvSpPr>
          <p:cNvPr id="14" name="內容版面配置區 2">
            <a:extLst>
              <a:ext uri="{FF2B5EF4-FFF2-40B4-BE49-F238E27FC236}">
                <a16:creationId xmlns="" xmlns:a16="http://schemas.microsoft.com/office/drawing/2014/main" id="{4D762418-D898-4B20-AC21-C794BC59FA4D}"/>
              </a:ext>
            </a:extLst>
          </p:cNvPr>
          <p:cNvSpPr>
            <a:spLocks noGrp="1"/>
          </p:cNvSpPr>
          <p:nvPr>
            <p:ph idx="1"/>
          </p:nvPr>
        </p:nvSpPr>
        <p:spPr>
          <a:xfrm>
            <a:off x="954899" y="1609386"/>
            <a:ext cx="10178322" cy="4719386"/>
          </a:xfrm>
        </p:spPr>
        <p:txBody>
          <a:bodyPr>
            <a:normAutofit fontScale="92500" lnSpcReduction="20000"/>
          </a:bodyPr>
          <a:lstStyle/>
          <a:p>
            <a:r>
              <a:rPr lang="en-US" altLang="zh-TW" sz="2800" dirty="0">
                <a:solidFill>
                  <a:srgbClr val="FF0000"/>
                </a:solidFill>
              </a:rPr>
              <a:t>Intervention for too less conflict: </a:t>
            </a:r>
            <a:r>
              <a:rPr lang="en-US" altLang="zh-TW" dirty="0"/>
              <a:t>People are generally socialized to avoid conflict. Manager put too much emphasis on harmony and peace. People are afraid of hurting others’ feelings.</a:t>
            </a:r>
          </a:p>
          <a:p>
            <a:pPr marL="0" indent="0">
              <a:buNone/>
            </a:pPr>
            <a:r>
              <a:rPr lang="en-US" altLang="zh-TW" dirty="0"/>
              <a:t>Conflicts stimulations is needed:</a:t>
            </a:r>
          </a:p>
          <a:p>
            <a:pPr marL="457200" indent="-457200">
              <a:buAutoNum type="arabicPeriod"/>
            </a:pPr>
            <a:r>
              <a:rPr lang="en-US" altLang="zh-TW" dirty="0"/>
              <a:t>Change orientation of the one part or both parties, to the conflict</a:t>
            </a:r>
          </a:p>
          <a:p>
            <a:pPr marL="457200" indent="-457200">
              <a:buAutoNum type="arabicPeriod"/>
            </a:pPr>
            <a:r>
              <a:rPr lang="en-US" altLang="zh-TW" dirty="0"/>
              <a:t>Change the structure of the situation</a:t>
            </a:r>
          </a:p>
          <a:p>
            <a:pPr marL="457200" indent="-457200">
              <a:buAutoNum type="arabicPeriod"/>
            </a:pPr>
            <a:r>
              <a:rPr lang="en-US" altLang="zh-TW" dirty="0"/>
              <a:t>Change the pattern of interaction between the parties</a:t>
            </a:r>
          </a:p>
          <a:p>
            <a:pPr marL="457200" indent="-457200">
              <a:buAutoNum type="arabicPeriod"/>
            </a:pPr>
            <a:r>
              <a:rPr lang="en-US" altLang="zh-TW" dirty="0"/>
              <a:t>Change personal behaviors of he actors in terms of aggression, passivity or assertion in assertion in inter-personal or intra-group relations.</a:t>
            </a:r>
          </a:p>
          <a:p>
            <a:pPr marL="457200" indent="-457200">
              <a:buAutoNum type="arabicPeriod"/>
            </a:pPr>
            <a:endParaRPr lang="en-US" altLang="zh-TW" dirty="0"/>
          </a:p>
          <a:p>
            <a:pPr marL="0" indent="0">
              <a:buNone/>
            </a:pPr>
            <a:endParaRPr lang="en-US" altLang="zh-TW" dirty="0"/>
          </a:p>
          <a:p>
            <a:pPr marL="0" indent="0">
              <a:buNone/>
            </a:pPr>
            <a:r>
              <a:rPr lang="en-US" altLang="zh-TW" dirty="0"/>
              <a:t>    </a:t>
            </a:r>
            <a:endParaRPr lang="zh-TW" altLang="en-US" dirty="0"/>
          </a:p>
        </p:txBody>
      </p:sp>
    </p:spTree>
    <p:extLst>
      <p:ext uri="{BB962C8B-B14F-4D97-AF65-F5344CB8AC3E}">
        <p14:creationId xmlns:p14="http://schemas.microsoft.com/office/powerpoint/2010/main" val="1144629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9" name="標題 1">
            <a:extLst>
              <a:ext uri="{FF2B5EF4-FFF2-40B4-BE49-F238E27FC236}">
                <a16:creationId xmlns="" xmlns:a16="http://schemas.microsoft.com/office/drawing/2014/main" id="{A42B19B0-AE36-4D28-8D68-E8EDF104C613}"/>
              </a:ext>
            </a:extLst>
          </p:cNvPr>
          <p:cNvSpPr>
            <a:spLocks noGrp="1"/>
          </p:cNvSpPr>
          <p:nvPr>
            <p:ph type="title"/>
          </p:nvPr>
        </p:nvSpPr>
        <p:spPr>
          <a:xfrm>
            <a:off x="1147404" y="-145991"/>
            <a:ext cx="10178322" cy="1492132"/>
          </a:xfrm>
        </p:spPr>
        <p:txBody>
          <a:bodyPr/>
          <a:lstStyle/>
          <a:p>
            <a:r>
              <a:rPr lang="en-US" altLang="zh-TW" sz="5400" dirty="0">
                <a:solidFill>
                  <a:srgbClr val="7030A0"/>
                </a:solidFill>
              </a:rPr>
              <a:t>Process of Conflict</a:t>
            </a:r>
            <a:endParaRPr lang="zh-TW" altLang="en-US" dirty="0">
              <a:solidFill>
                <a:srgbClr val="7030A0"/>
              </a:solidFill>
            </a:endParaRPr>
          </a:p>
        </p:txBody>
      </p:sp>
      <p:sp>
        <p:nvSpPr>
          <p:cNvPr id="10" name="內容版面配置區 2">
            <a:extLst>
              <a:ext uri="{FF2B5EF4-FFF2-40B4-BE49-F238E27FC236}">
                <a16:creationId xmlns="" xmlns:a16="http://schemas.microsoft.com/office/drawing/2014/main" id="{DC2290F8-3F6D-442D-8B03-D5148D94C571}"/>
              </a:ext>
            </a:extLst>
          </p:cNvPr>
          <p:cNvSpPr>
            <a:spLocks noGrp="1"/>
          </p:cNvSpPr>
          <p:nvPr>
            <p:ph idx="1"/>
          </p:nvPr>
        </p:nvSpPr>
        <p:spPr>
          <a:xfrm>
            <a:off x="725805" y="1460090"/>
            <a:ext cx="10178322" cy="4571902"/>
          </a:xfrm>
        </p:spPr>
        <p:txBody>
          <a:bodyPr>
            <a:normAutofit fontScale="92500" lnSpcReduction="20000"/>
          </a:bodyPr>
          <a:lstStyle/>
          <a:p>
            <a:r>
              <a:rPr lang="en-US" altLang="zh-TW" dirty="0"/>
              <a:t>Conflict is a part of life. Inside and outside the organization people are being constantly subjected to conflict. Conflict surface due to limitation of resources, competition and differences in values, goals, attitudes, expectations, etc.</a:t>
            </a:r>
          </a:p>
          <a:p>
            <a:r>
              <a:rPr lang="en-US" altLang="zh-TW" dirty="0"/>
              <a:t>What is conflict? It is defined as “A process in which an effort is purposely made by A to offset the effort of B by some blocking that will result in frustrating B in attaining his/her goals or furthering his/her interests.</a:t>
            </a:r>
          </a:p>
          <a:p>
            <a:r>
              <a:rPr lang="en-US" altLang="zh-TW" dirty="0"/>
              <a:t>Conflict also could be defined as the actual or threatened use of force in any continuing social relationship. Force is the attempt to override opposition by an act designed to produce injury to the other party.</a:t>
            </a:r>
          </a:p>
          <a:p>
            <a:r>
              <a:rPr lang="en-US" altLang="zh-TW" dirty="0"/>
              <a:t>The various attempts to understand the conflict show that the conflict does not emerge all of a sudden.</a:t>
            </a:r>
            <a:endParaRPr lang="zh-TW" altLang="en-US" dirty="0"/>
          </a:p>
        </p:txBody>
      </p:sp>
    </p:spTree>
    <p:extLst>
      <p:ext uri="{BB962C8B-B14F-4D97-AF65-F5344CB8AC3E}">
        <p14:creationId xmlns:p14="http://schemas.microsoft.com/office/powerpoint/2010/main" val="4251653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2" name="標題 1">
            <a:extLst>
              <a:ext uri="{FF2B5EF4-FFF2-40B4-BE49-F238E27FC236}">
                <a16:creationId xmlns="" xmlns:a16="http://schemas.microsoft.com/office/drawing/2014/main" id="{CC96FA31-A485-4B8A-8966-B8C850380769}"/>
              </a:ext>
            </a:extLst>
          </p:cNvPr>
          <p:cNvSpPr>
            <a:spLocks noGrp="1"/>
          </p:cNvSpPr>
          <p:nvPr>
            <p:ph type="title"/>
          </p:nvPr>
        </p:nvSpPr>
        <p:spPr>
          <a:xfrm>
            <a:off x="1195530" y="-145991"/>
            <a:ext cx="10178322" cy="1492132"/>
          </a:xfrm>
        </p:spPr>
        <p:txBody>
          <a:bodyPr/>
          <a:lstStyle/>
          <a:p>
            <a:r>
              <a:rPr lang="en-US" altLang="zh-TW" sz="4800" dirty="0"/>
              <a:t>Process of Conflict</a:t>
            </a:r>
            <a:endParaRPr lang="zh-TW" altLang="en-US" dirty="0"/>
          </a:p>
        </p:txBody>
      </p:sp>
      <p:pic>
        <p:nvPicPr>
          <p:cNvPr id="13" name="Picture 2" descr="ãProcesses  of conflictãçåçæå°çµæ">
            <a:extLst>
              <a:ext uri="{FF2B5EF4-FFF2-40B4-BE49-F238E27FC236}">
                <a16:creationId xmlns="" xmlns:a16="http://schemas.microsoft.com/office/drawing/2014/main" id="{5FB969C6-FDFB-47DC-905A-64060EE9F0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9570" y="1449401"/>
            <a:ext cx="11267767" cy="498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05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9" name="標題 1">
            <a:extLst>
              <a:ext uri="{FF2B5EF4-FFF2-40B4-BE49-F238E27FC236}">
                <a16:creationId xmlns="" xmlns:a16="http://schemas.microsoft.com/office/drawing/2014/main" id="{A42B19B0-AE36-4D28-8D68-E8EDF104C613}"/>
              </a:ext>
            </a:extLst>
          </p:cNvPr>
          <p:cNvSpPr>
            <a:spLocks noGrp="1"/>
          </p:cNvSpPr>
          <p:nvPr>
            <p:ph type="title"/>
          </p:nvPr>
        </p:nvSpPr>
        <p:spPr>
          <a:xfrm>
            <a:off x="1171468" y="-145991"/>
            <a:ext cx="10178322" cy="1492132"/>
          </a:xfrm>
        </p:spPr>
        <p:txBody>
          <a:bodyPr/>
          <a:lstStyle/>
          <a:p>
            <a:r>
              <a:rPr lang="en-US" altLang="zh-TW" sz="5400" dirty="0"/>
              <a:t>Process of Conflict</a:t>
            </a:r>
            <a:endParaRPr lang="zh-TW" altLang="en-US" dirty="0"/>
          </a:p>
        </p:txBody>
      </p:sp>
      <p:sp>
        <p:nvSpPr>
          <p:cNvPr id="10" name="內容版面配置區 2">
            <a:extLst>
              <a:ext uri="{FF2B5EF4-FFF2-40B4-BE49-F238E27FC236}">
                <a16:creationId xmlns="" xmlns:a16="http://schemas.microsoft.com/office/drawing/2014/main" id="{DC2290F8-3F6D-442D-8B03-D5148D94C571}"/>
              </a:ext>
            </a:extLst>
          </p:cNvPr>
          <p:cNvSpPr>
            <a:spLocks noGrp="1"/>
          </p:cNvSpPr>
          <p:nvPr>
            <p:ph idx="1"/>
          </p:nvPr>
        </p:nvSpPr>
        <p:spPr>
          <a:xfrm>
            <a:off x="826562" y="1299670"/>
            <a:ext cx="10178322" cy="5245510"/>
          </a:xfrm>
        </p:spPr>
        <p:txBody>
          <a:bodyPr>
            <a:normAutofit/>
          </a:bodyPr>
          <a:lstStyle/>
          <a:p>
            <a:r>
              <a:rPr lang="en-US" altLang="zh-TW" sz="2400" dirty="0">
                <a:solidFill>
                  <a:srgbClr val="7030A0"/>
                </a:solidFill>
              </a:rPr>
              <a:t>Stage I- Potential Opposition</a:t>
            </a:r>
          </a:p>
          <a:p>
            <a:pPr marL="457200" indent="-457200">
              <a:buAutoNum type="arabicPeriod"/>
            </a:pPr>
            <a:r>
              <a:rPr lang="en-US" altLang="zh-TW" sz="2400" dirty="0"/>
              <a:t>Communication: The potential for conflict increases, when either too little or too much communication takes place.</a:t>
            </a:r>
          </a:p>
          <a:p>
            <a:pPr marL="457200" indent="-457200">
              <a:buAutoNum type="arabicPeriod"/>
            </a:pPr>
            <a:r>
              <a:rPr lang="en-US" altLang="zh-TW" sz="2400" dirty="0"/>
              <a:t>Structure: Including variables: size, degree of specialization in the tasks assigned to group members, jurisdictional clarity, dependence between groups, etc. </a:t>
            </a:r>
          </a:p>
          <a:p>
            <a:pPr marL="457200" indent="-457200">
              <a:buAutoNum type="arabicPeriod"/>
            </a:pPr>
            <a:r>
              <a:rPr lang="en-US" altLang="zh-TW" sz="2400" dirty="0"/>
              <a:t>Personal variables: The evidence indicates that certain personality types- for example, individuals who are highly authoritarian and dogmatic and who demonstrate low esteem- lead to potential conflict. The differing individual value system contributes for social conflict.</a:t>
            </a:r>
            <a:endParaRPr lang="zh-TW" altLang="en-US" sz="2400" dirty="0"/>
          </a:p>
        </p:txBody>
      </p:sp>
    </p:spTree>
    <p:extLst>
      <p:ext uri="{BB962C8B-B14F-4D97-AF65-F5344CB8AC3E}">
        <p14:creationId xmlns:p14="http://schemas.microsoft.com/office/powerpoint/2010/main" val="1151898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2" name="標題 1">
            <a:extLst>
              <a:ext uri="{FF2B5EF4-FFF2-40B4-BE49-F238E27FC236}">
                <a16:creationId xmlns="" xmlns:a16="http://schemas.microsoft.com/office/drawing/2014/main" id="{A42B19B0-AE36-4D28-8D68-E8EDF104C613}"/>
              </a:ext>
            </a:extLst>
          </p:cNvPr>
          <p:cNvSpPr>
            <a:spLocks noGrp="1"/>
          </p:cNvSpPr>
          <p:nvPr>
            <p:ph type="title"/>
          </p:nvPr>
        </p:nvSpPr>
        <p:spPr>
          <a:xfrm>
            <a:off x="1163446" y="-145991"/>
            <a:ext cx="10178322" cy="1492132"/>
          </a:xfrm>
        </p:spPr>
        <p:txBody>
          <a:bodyPr/>
          <a:lstStyle/>
          <a:p>
            <a:r>
              <a:rPr lang="en-US" altLang="zh-TW" sz="5400" dirty="0"/>
              <a:t>Process of Conflict</a:t>
            </a:r>
            <a:endParaRPr lang="zh-TW" altLang="en-US" dirty="0"/>
          </a:p>
        </p:txBody>
      </p:sp>
      <p:sp>
        <p:nvSpPr>
          <p:cNvPr id="13" name="內容版面配置區 2">
            <a:extLst>
              <a:ext uri="{FF2B5EF4-FFF2-40B4-BE49-F238E27FC236}">
                <a16:creationId xmlns="" xmlns:a16="http://schemas.microsoft.com/office/drawing/2014/main" id="{DC2290F8-3F6D-442D-8B03-D5148D94C571}"/>
              </a:ext>
            </a:extLst>
          </p:cNvPr>
          <p:cNvSpPr>
            <a:spLocks noGrp="1"/>
          </p:cNvSpPr>
          <p:nvPr>
            <p:ph idx="1"/>
          </p:nvPr>
        </p:nvSpPr>
        <p:spPr>
          <a:xfrm>
            <a:off x="1056005" y="1572127"/>
            <a:ext cx="10178322" cy="3593591"/>
          </a:xfrm>
        </p:spPr>
        <p:txBody>
          <a:bodyPr>
            <a:normAutofit/>
          </a:bodyPr>
          <a:lstStyle/>
          <a:p>
            <a:r>
              <a:rPr lang="en-US" altLang="zh-TW" sz="2400" dirty="0">
                <a:solidFill>
                  <a:srgbClr val="7030A0"/>
                </a:solidFill>
              </a:rPr>
              <a:t>Stage II- Cognition and Personalization</a:t>
            </a:r>
          </a:p>
          <a:p>
            <a:pPr marL="0" indent="0" algn="just">
              <a:buNone/>
            </a:pPr>
            <a:r>
              <a:rPr lang="en-US" altLang="zh-TW" sz="2400" dirty="0">
                <a:solidFill>
                  <a:schemeClr val="tx1"/>
                </a:solidFill>
              </a:rPr>
              <a:t>Now it becomes actual conflict. The antecedent conditions can only lead to conflict. It is necessary for one or more of the parties to be aware of the existence of the antecedent conditions when individuals become emotional involved, so that parties experience anxiety, tenseness, frustration or hostility.</a:t>
            </a:r>
          </a:p>
          <a:p>
            <a:pPr marL="0" indent="0" algn="just">
              <a:buNone/>
            </a:pPr>
            <a:r>
              <a:rPr lang="en-US" altLang="zh-TW" sz="2400" dirty="0">
                <a:solidFill>
                  <a:srgbClr val="7030A0"/>
                </a:solidFill>
              </a:rPr>
              <a:t>Stage III- Behavior</a:t>
            </a:r>
          </a:p>
          <a:p>
            <a:pPr marL="0" indent="0" algn="just">
              <a:buNone/>
            </a:pPr>
            <a:r>
              <a:rPr lang="en-US" altLang="zh-TW" sz="2400" dirty="0">
                <a:solidFill>
                  <a:schemeClr val="tx1"/>
                </a:solidFill>
              </a:rPr>
              <a:t>The conflict behavior could be overt or covert. Overt conflict covers a full range of behaviors from subtle, indirect, and highly controlled forms of interference to direct, aggressive, violent, and controlled struggle.</a:t>
            </a:r>
          </a:p>
          <a:p>
            <a:pPr marL="0" indent="0" algn="just">
              <a:buNone/>
            </a:pPr>
            <a:endParaRPr lang="en-US" altLang="zh-TW" sz="2400" dirty="0">
              <a:solidFill>
                <a:schemeClr val="tx1"/>
              </a:solidFill>
            </a:endParaRPr>
          </a:p>
          <a:p>
            <a:endParaRPr lang="zh-TW" altLang="en-US" dirty="0"/>
          </a:p>
        </p:txBody>
      </p:sp>
    </p:spTree>
    <p:extLst>
      <p:ext uri="{BB962C8B-B14F-4D97-AF65-F5344CB8AC3E}">
        <p14:creationId xmlns:p14="http://schemas.microsoft.com/office/powerpoint/2010/main" val="1778289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9" name="標題 1">
            <a:extLst>
              <a:ext uri="{FF2B5EF4-FFF2-40B4-BE49-F238E27FC236}">
                <a16:creationId xmlns="" xmlns:a16="http://schemas.microsoft.com/office/drawing/2014/main" id="{D7C251AA-A7CE-4E71-B267-F34B76513448}"/>
              </a:ext>
            </a:extLst>
          </p:cNvPr>
          <p:cNvSpPr>
            <a:spLocks noGrp="1"/>
          </p:cNvSpPr>
          <p:nvPr>
            <p:ph type="title"/>
          </p:nvPr>
        </p:nvSpPr>
        <p:spPr>
          <a:xfrm>
            <a:off x="1179488" y="-164939"/>
            <a:ext cx="10178322" cy="1492132"/>
          </a:xfrm>
        </p:spPr>
        <p:txBody>
          <a:bodyPr/>
          <a:lstStyle/>
          <a:p>
            <a:r>
              <a:rPr lang="en-US" altLang="zh-TW" dirty="0">
                <a:solidFill>
                  <a:srgbClr val="7030A0"/>
                </a:solidFill>
              </a:rPr>
              <a:t>Types of conflict</a:t>
            </a:r>
            <a:endParaRPr lang="zh-TW" altLang="en-US" dirty="0">
              <a:solidFill>
                <a:srgbClr val="7030A0"/>
              </a:solidFill>
            </a:endParaRPr>
          </a:p>
        </p:txBody>
      </p:sp>
      <p:sp>
        <p:nvSpPr>
          <p:cNvPr id="10" name="內容版面配置區 2">
            <a:extLst>
              <a:ext uri="{FF2B5EF4-FFF2-40B4-BE49-F238E27FC236}">
                <a16:creationId xmlns="" xmlns:a16="http://schemas.microsoft.com/office/drawing/2014/main" id="{B01E8916-6A95-4768-BCB1-472F1F82CD54}"/>
              </a:ext>
            </a:extLst>
          </p:cNvPr>
          <p:cNvSpPr>
            <a:spLocks noGrp="1"/>
          </p:cNvSpPr>
          <p:nvPr>
            <p:ph idx="1"/>
          </p:nvPr>
        </p:nvSpPr>
        <p:spPr>
          <a:xfrm>
            <a:off x="1056005" y="1868907"/>
            <a:ext cx="10178322" cy="3593591"/>
          </a:xfrm>
        </p:spPr>
        <p:txBody>
          <a:bodyPr>
            <a:normAutofit/>
          </a:bodyPr>
          <a:lstStyle/>
          <a:p>
            <a:r>
              <a:rPr lang="en-US" altLang="zh-TW" sz="2400" dirty="0"/>
              <a:t>Perceived Conflict: </a:t>
            </a:r>
            <a:r>
              <a:rPr lang="en-US" altLang="zh-TW" sz="1800" dirty="0"/>
              <a:t>There is a potential ground for perceived conflict to turn into real conflict.</a:t>
            </a:r>
          </a:p>
          <a:p>
            <a:r>
              <a:rPr lang="en-US" altLang="zh-TW" sz="2400" dirty="0"/>
              <a:t>Latten Conflict</a:t>
            </a:r>
            <a:r>
              <a:rPr lang="en-US" altLang="zh-TW" sz="1800" dirty="0"/>
              <a:t>: The fact that conflict the parties do not show it openly.</a:t>
            </a:r>
          </a:p>
          <a:p>
            <a:r>
              <a:rPr lang="en-US" altLang="zh-TW" sz="2400" dirty="0"/>
              <a:t>Manifest Conflict</a:t>
            </a:r>
            <a:r>
              <a:rPr lang="en-US" altLang="zh-TW" sz="1800" dirty="0"/>
              <a:t>: Expressing conflicts explicitly or openly.</a:t>
            </a:r>
          </a:p>
          <a:p>
            <a:r>
              <a:rPr lang="en-US" altLang="zh-TW" sz="2400" dirty="0"/>
              <a:t>Line and Staff Conflict </a:t>
            </a:r>
            <a:r>
              <a:rPr lang="en-US" altLang="zh-TW" sz="1800" dirty="0"/>
              <a:t>: Conflicts arise between line and staff managers over many issues.</a:t>
            </a:r>
          </a:p>
          <a:p>
            <a:r>
              <a:rPr lang="en-US" altLang="zh-TW" sz="2400" dirty="0"/>
              <a:t>Organized and Unorganized Conflict </a:t>
            </a:r>
            <a:r>
              <a:rPr lang="en-US" altLang="zh-TW" sz="1800" dirty="0"/>
              <a:t>: When parties view that organized conflict cannot bring solution they take on to unorganized conflict. For example: absenteeism, late coming, turn over are termed as unorganized conflict.</a:t>
            </a:r>
            <a:endParaRPr lang="zh-TW" altLang="en-US" sz="1800" dirty="0"/>
          </a:p>
        </p:txBody>
      </p:sp>
    </p:spTree>
    <p:extLst>
      <p:ext uri="{BB962C8B-B14F-4D97-AF65-F5344CB8AC3E}">
        <p14:creationId xmlns:p14="http://schemas.microsoft.com/office/powerpoint/2010/main" val="4207694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0" name="標題 1">
            <a:extLst>
              <a:ext uri="{FF2B5EF4-FFF2-40B4-BE49-F238E27FC236}">
                <a16:creationId xmlns="" xmlns:a16="http://schemas.microsoft.com/office/drawing/2014/main" id="{9C4B9C75-F120-4BBE-998C-1BF40A8728AE}"/>
              </a:ext>
            </a:extLst>
          </p:cNvPr>
          <p:cNvSpPr>
            <a:spLocks noGrp="1"/>
          </p:cNvSpPr>
          <p:nvPr>
            <p:ph type="title"/>
          </p:nvPr>
        </p:nvSpPr>
        <p:spPr>
          <a:xfrm>
            <a:off x="1243657" y="212149"/>
            <a:ext cx="10178322" cy="1492132"/>
          </a:xfrm>
        </p:spPr>
        <p:txBody>
          <a:bodyPr>
            <a:normAutofit/>
          </a:bodyPr>
          <a:lstStyle/>
          <a:p>
            <a:r>
              <a:rPr lang="en-US" altLang="zh-TW" sz="5400" dirty="0">
                <a:solidFill>
                  <a:srgbClr val="002060"/>
                </a:solidFill>
              </a:rPr>
              <a:t>Types of </a:t>
            </a:r>
            <a:r>
              <a:rPr lang="en-US" altLang="zh-TW" sz="5400" dirty="0" smtClean="0">
                <a:solidFill>
                  <a:srgbClr val="002060"/>
                </a:solidFill>
              </a:rPr>
              <a:t>Conflict-</a:t>
            </a:r>
            <a:br>
              <a:rPr lang="en-US" altLang="zh-TW" sz="5400" dirty="0" smtClean="0">
                <a:solidFill>
                  <a:srgbClr val="002060"/>
                </a:solidFill>
              </a:rPr>
            </a:br>
            <a:r>
              <a:rPr lang="en-US" altLang="zh-TW" sz="3200" dirty="0" smtClean="0">
                <a:solidFill>
                  <a:srgbClr val="002060"/>
                </a:solidFill>
                <a:latin typeface="Arial" panose="020B0604020202020204" pitchFamily="34" charset="0"/>
                <a:cs typeface="Arial" panose="020B0604020202020204" pitchFamily="34" charset="0"/>
              </a:rPr>
              <a:t>conflict </a:t>
            </a:r>
            <a:r>
              <a:rPr lang="en-US" altLang="zh-TW" sz="3200" dirty="0">
                <a:solidFill>
                  <a:srgbClr val="002060"/>
                </a:solidFill>
                <a:latin typeface="Arial" panose="020B0604020202020204" pitchFamily="34" charset="0"/>
                <a:cs typeface="Arial" panose="020B0604020202020204" pitchFamily="34" charset="0"/>
              </a:rPr>
              <a:t>processes</a:t>
            </a:r>
            <a:r>
              <a:rPr lang="zh-TW" altLang="en-US" sz="3200" dirty="0">
                <a:solidFill>
                  <a:srgbClr val="002060"/>
                </a:solidFill>
                <a:latin typeface="Arial" panose="020B0604020202020204" pitchFamily="34" charset="0"/>
                <a:cs typeface="Arial" panose="020B0604020202020204" pitchFamily="34" charset="0"/>
              </a:rPr>
              <a:t> </a:t>
            </a:r>
            <a:r>
              <a:rPr lang="en-US" altLang="zh-TW" sz="3200" dirty="0">
                <a:solidFill>
                  <a:srgbClr val="002060"/>
                </a:solidFill>
                <a:latin typeface="Arial" panose="020B0604020202020204" pitchFamily="34" charset="0"/>
                <a:cs typeface="Arial" panose="020B0604020202020204" pitchFamily="34" charset="0"/>
              </a:rPr>
              <a:t>I</a:t>
            </a:r>
            <a:endParaRPr lang="zh-TW" altLang="en-US" dirty="0">
              <a:solidFill>
                <a:srgbClr val="002060"/>
              </a:solidFill>
            </a:endParaRPr>
          </a:p>
        </p:txBody>
      </p:sp>
      <p:pic>
        <p:nvPicPr>
          <p:cNvPr id="12" name="Picture 2" descr="ãPondy's Model of Conflictãçåçæå°çµæ">
            <a:extLst>
              <a:ext uri="{FF2B5EF4-FFF2-40B4-BE49-F238E27FC236}">
                <a16:creationId xmlns="" xmlns:a16="http://schemas.microsoft.com/office/drawing/2014/main" id="{FCC485BD-9436-4A8B-911D-8D83EED30B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5460" y="2286000"/>
            <a:ext cx="1119894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23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9" name="標題 1">
            <a:extLst>
              <a:ext uri="{FF2B5EF4-FFF2-40B4-BE49-F238E27FC236}">
                <a16:creationId xmlns="" xmlns:a16="http://schemas.microsoft.com/office/drawing/2014/main" id="{022DED0C-084E-4DA2-8C5F-34B657D1E44B}"/>
              </a:ext>
            </a:extLst>
          </p:cNvPr>
          <p:cNvSpPr>
            <a:spLocks noGrp="1"/>
          </p:cNvSpPr>
          <p:nvPr>
            <p:ph type="title"/>
          </p:nvPr>
        </p:nvSpPr>
        <p:spPr>
          <a:xfrm>
            <a:off x="1243656" y="152020"/>
            <a:ext cx="10178322" cy="896109"/>
          </a:xfrm>
        </p:spPr>
        <p:txBody>
          <a:bodyPr>
            <a:normAutofit/>
          </a:bodyPr>
          <a:lstStyle/>
          <a:p>
            <a:r>
              <a:rPr lang="en-US" altLang="zh-TW" sz="3600" dirty="0" err="1">
                <a:solidFill>
                  <a:srgbClr val="7030A0"/>
                </a:solidFill>
                <a:latin typeface="Arial" panose="020B0604020202020204" pitchFamily="34" charset="0"/>
                <a:cs typeface="Arial" panose="020B0604020202020204" pitchFamily="34" charset="0"/>
              </a:rPr>
              <a:t>Pondy’s</a:t>
            </a:r>
            <a:r>
              <a:rPr lang="en-US" altLang="zh-TW" sz="3600" dirty="0">
                <a:solidFill>
                  <a:srgbClr val="7030A0"/>
                </a:solidFill>
                <a:latin typeface="Arial" panose="020B0604020202020204" pitchFamily="34" charset="0"/>
                <a:cs typeface="Arial" panose="020B0604020202020204" pitchFamily="34" charset="0"/>
              </a:rPr>
              <a:t> Model of Conflict</a:t>
            </a:r>
            <a:endParaRPr lang="zh-TW" altLang="en-US" sz="3600" dirty="0">
              <a:solidFill>
                <a:srgbClr val="7030A0"/>
              </a:solidFill>
              <a:latin typeface="Arial" panose="020B0604020202020204" pitchFamily="34" charset="0"/>
              <a:cs typeface="Arial" panose="020B0604020202020204" pitchFamily="34" charset="0"/>
            </a:endParaRPr>
          </a:p>
        </p:txBody>
      </p:sp>
      <p:sp>
        <p:nvSpPr>
          <p:cNvPr id="13" name="內容版面配置區 2">
            <a:extLst>
              <a:ext uri="{FF2B5EF4-FFF2-40B4-BE49-F238E27FC236}">
                <a16:creationId xmlns="" xmlns:a16="http://schemas.microsoft.com/office/drawing/2014/main" id="{1513C22C-9D1D-4397-A3D4-EDFAF6005BDC}"/>
              </a:ext>
            </a:extLst>
          </p:cNvPr>
          <p:cNvSpPr>
            <a:spLocks noGrp="1"/>
          </p:cNvSpPr>
          <p:nvPr>
            <p:ph idx="1"/>
          </p:nvPr>
        </p:nvSpPr>
        <p:spPr>
          <a:xfrm>
            <a:off x="1069340" y="1644317"/>
            <a:ext cx="10178322" cy="3593591"/>
          </a:xfrm>
        </p:spPr>
        <p:txBody>
          <a:bodyPr>
            <a:normAutofit/>
          </a:bodyPr>
          <a:lstStyle/>
          <a:p>
            <a:r>
              <a:rPr lang="en-US" altLang="zh-TW" sz="3200" dirty="0">
                <a:solidFill>
                  <a:srgbClr val="7030A0"/>
                </a:solidFill>
                <a:latin typeface="Arial" panose="020B0604020202020204" pitchFamily="34" charset="0"/>
                <a:cs typeface="Arial" panose="020B0604020202020204" pitchFamily="34" charset="0"/>
              </a:rPr>
              <a:t>Conflict processes</a:t>
            </a:r>
            <a:r>
              <a:rPr lang="zh-TW" altLang="en-US" sz="3200" dirty="0">
                <a:solidFill>
                  <a:srgbClr val="7030A0"/>
                </a:solidFill>
                <a:latin typeface="Arial" panose="020B0604020202020204" pitchFamily="34" charset="0"/>
                <a:cs typeface="Arial" panose="020B0604020202020204" pitchFamily="34" charset="0"/>
              </a:rPr>
              <a:t> </a:t>
            </a:r>
            <a:r>
              <a:rPr lang="en-US" altLang="zh-TW" sz="3200" dirty="0">
                <a:solidFill>
                  <a:srgbClr val="7030A0"/>
                </a:solidFill>
                <a:latin typeface="Arial" panose="020B0604020202020204" pitchFamily="34" charset="0"/>
                <a:cs typeface="Arial" panose="020B0604020202020204" pitchFamily="34" charset="0"/>
              </a:rPr>
              <a:t>I</a:t>
            </a:r>
          </a:p>
          <a:p>
            <a:pPr marL="514350" indent="-514350">
              <a:buFont typeface="+mj-lt"/>
              <a:buAutoNum type="arabicPeriod"/>
            </a:pPr>
            <a:r>
              <a:rPr lang="en-US" altLang="zh-TW" sz="2400" dirty="0">
                <a:solidFill>
                  <a:srgbClr val="7030A0"/>
                </a:solidFill>
                <a:latin typeface="Arial" panose="020B0604020202020204" pitchFamily="34" charset="0"/>
                <a:cs typeface="Arial" panose="020B0604020202020204" pitchFamily="34" charset="0"/>
              </a:rPr>
              <a:t>Latent conflict</a:t>
            </a:r>
          </a:p>
          <a:p>
            <a:pPr marL="514350" indent="-514350">
              <a:buFont typeface="+mj-lt"/>
              <a:buAutoNum type="arabicPeriod"/>
            </a:pPr>
            <a:r>
              <a:rPr lang="en-US" altLang="zh-TW" sz="2400" dirty="0">
                <a:solidFill>
                  <a:srgbClr val="7030A0"/>
                </a:solidFill>
                <a:latin typeface="Arial" panose="020B0604020202020204" pitchFamily="34" charset="0"/>
                <a:cs typeface="Arial" panose="020B0604020202020204" pitchFamily="34" charset="0"/>
              </a:rPr>
              <a:t>Perceived conflict</a:t>
            </a:r>
          </a:p>
          <a:p>
            <a:pPr marL="514350" indent="-514350">
              <a:buFont typeface="+mj-lt"/>
              <a:buAutoNum type="arabicPeriod"/>
            </a:pPr>
            <a:r>
              <a:rPr lang="en-US" altLang="zh-TW" sz="2400" dirty="0">
                <a:solidFill>
                  <a:srgbClr val="7030A0"/>
                </a:solidFill>
                <a:latin typeface="Arial" panose="020B0604020202020204" pitchFamily="34" charset="0"/>
                <a:cs typeface="Arial" panose="020B0604020202020204" pitchFamily="34" charset="0"/>
              </a:rPr>
              <a:t>Felt conflict</a:t>
            </a:r>
          </a:p>
          <a:p>
            <a:pPr marL="514350" indent="-514350">
              <a:buFont typeface="+mj-lt"/>
              <a:buAutoNum type="arabicPeriod"/>
            </a:pPr>
            <a:r>
              <a:rPr lang="en-US" altLang="zh-TW" sz="2400" dirty="0">
                <a:solidFill>
                  <a:srgbClr val="7030A0"/>
                </a:solidFill>
                <a:latin typeface="Arial" panose="020B0604020202020204" pitchFamily="34" charset="0"/>
                <a:cs typeface="Arial" panose="020B0604020202020204" pitchFamily="34" charset="0"/>
              </a:rPr>
              <a:t>Manifest conflict</a:t>
            </a:r>
          </a:p>
          <a:p>
            <a:pPr marL="514350" indent="-514350">
              <a:buFont typeface="+mj-lt"/>
              <a:buAutoNum type="arabicPeriod"/>
            </a:pPr>
            <a:r>
              <a:rPr lang="en-US" altLang="zh-TW" sz="2400" dirty="0">
                <a:solidFill>
                  <a:srgbClr val="7030A0"/>
                </a:solidFill>
                <a:latin typeface="Arial" panose="020B0604020202020204" pitchFamily="34" charset="0"/>
                <a:cs typeface="Arial" panose="020B0604020202020204" pitchFamily="34" charset="0"/>
              </a:rPr>
              <a:t>Conflict aftermath</a:t>
            </a:r>
          </a:p>
          <a:p>
            <a:pPr marL="0" indent="0">
              <a:buNone/>
            </a:pPr>
            <a:endParaRPr lang="zh-TW"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614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1357</Words>
  <Application>Microsoft Office PowerPoint</Application>
  <PresentationFormat>自訂</PresentationFormat>
  <Paragraphs>192</Paragraphs>
  <Slides>27</Slides>
  <Notes>27</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Office 主题</vt:lpstr>
      <vt:lpstr>PowerPoint 簡報</vt:lpstr>
      <vt:lpstr>PowerPoint 簡報</vt:lpstr>
      <vt:lpstr>Process of Conflict</vt:lpstr>
      <vt:lpstr>Process of Conflict</vt:lpstr>
      <vt:lpstr>Process of Conflict</vt:lpstr>
      <vt:lpstr>Process of Conflict</vt:lpstr>
      <vt:lpstr>Types of conflict</vt:lpstr>
      <vt:lpstr>Types of Conflict- conflict processes I</vt:lpstr>
      <vt:lpstr>Pondy’s Model of Conflict</vt:lpstr>
      <vt:lpstr>Types of Conflict- conflict processes II</vt:lpstr>
      <vt:lpstr>Donelson Forsyth’s  5 stage conflict resolution process</vt:lpstr>
      <vt:lpstr>Dynamics of Conflict</vt:lpstr>
      <vt:lpstr>Dynamics of conflict</vt:lpstr>
      <vt:lpstr>Dynamics of Conflict</vt:lpstr>
      <vt:lpstr>Dynamics of Conflict</vt:lpstr>
      <vt:lpstr>Dynamics of Conflict</vt:lpstr>
      <vt:lpstr>PowerPoint 簡報</vt:lpstr>
      <vt:lpstr>Matrix of conflict behavior</vt:lpstr>
      <vt:lpstr>PowerPoint 簡報</vt:lpstr>
      <vt:lpstr>PowerPoint 簡報</vt:lpstr>
      <vt:lpstr>Dealing with conflict Preventing dysfunctional conflict</vt:lpstr>
      <vt:lpstr>Conflict management strategies</vt:lpstr>
      <vt:lpstr>Dynamics of Conflict</vt:lpstr>
      <vt:lpstr>Dynamics of Conflict</vt:lpstr>
      <vt:lpstr>PowerPoint 簡報</vt:lpstr>
      <vt:lpstr>Assignment</vt:lpstr>
      <vt:lpstr>Assignment</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林奕熙</cp:lastModifiedBy>
  <cp:revision>35</cp:revision>
  <dcterms:created xsi:type="dcterms:W3CDTF">2017-07-04T12:53:00Z</dcterms:created>
  <dcterms:modified xsi:type="dcterms:W3CDTF">2020-06-28T16:26:26Z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