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97" r:id="rId4"/>
    <p:sldId id="305" r:id="rId5"/>
    <p:sldId id="306" r:id="rId6"/>
    <p:sldId id="307" r:id="rId7"/>
    <p:sldId id="308" r:id="rId8"/>
    <p:sldId id="309" r:id="rId9"/>
    <p:sldId id="310" r:id="rId10"/>
    <p:sldId id="316" r:id="rId11"/>
    <p:sldId id="312" r:id="rId12"/>
    <p:sldId id="313" r:id="rId13"/>
    <p:sldId id="314" r:id="rId14"/>
    <p:sldId id="319" r:id="rId15"/>
    <p:sldId id="320" r:id="rId16"/>
    <p:sldId id="29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66708-9DC8-496F-BC69-5ED86D757FD6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E882-252E-4B18-B851-34198A1E8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91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8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8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6575" y="529590"/>
            <a:ext cx="11118850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991735" y="1957070"/>
            <a:ext cx="2208530" cy="819150"/>
            <a:chOff x="8190" y="3147"/>
            <a:chExt cx="3478" cy="129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V="1">
            <a:off x="4989830" y="3958590"/>
            <a:ext cx="2208530" cy="819150"/>
            <a:chOff x="8190" y="3147"/>
            <a:chExt cx="3478" cy="129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639695" y="2909570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/>
              <a:t>Nature of conflict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860415" y="4025265"/>
            <a:ext cx="472440" cy="472440"/>
          </a:xfrm>
          <a:custGeom>
            <a:avLst/>
            <a:gdLst>
              <a:gd name="connsiteX0" fmla="*/ 395923 w 791846"/>
              <a:gd name="connsiteY0" fmla="*/ 0 h 791846"/>
              <a:gd name="connsiteX1" fmla="*/ 791846 w 791846"/>
              <a:gd name="connsiteY1" fmla="*/ 395923 h 791846"/>
              <a:gd name="connsiteX2" fmla="*/ 395923 w 791846"/>
              <a:gd name="connsiteY2" fmla="*/ 791846 h 791846"/>
              <a:gd name="connsiteX3" fmla="*/ 0 w 791846"/>
              <a:gd name="connsiteY3" fmla="*/ 395923 h 791846"/>
              <a:gd name="connsiteX4" fmla="*/ 395923 w 791846"/>
              <a:gd name="connsiteY4" fmla="*/ 0 h 791846"/>
              <a:gd name="connsiteX5" fmla="*/ 240348 w 791846"/>
              <a:gd name="connsiteY5" fmla="*/ 150178 h 791846"/>
              <a:gd name="connsiteX6" fmla="*/ 240348 w 791846"/>
              <a:gd name="connsiteY6" fmla="*/ 641668 h 791846"/>
              <a:gd name="connsiteX7" fmla="*/ 663893 w 791846"/>
              <a:gd name="connsiteY7" fmla="*/ 395923 h 791846"/>
              <a:gd name="connsiteX8" fmla="*/ 240348 w 791846"/>
              <a:gd name="connsiteY8" fmla="*/ 150178 h 7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846" h="791846">
                <a:moveTo>
                  <a:pt x="395923" y="0"/>
                </a:moveTo>
                <a:cubicBezTo>
                  <a:pt x="614585" y="0"/>
                  <a:pt x="791846" y="177261"/>
                  <a:pt x="791846" y="395923"/>
                </a:cubicBezTo>
                <a:cubicBezTo>
                  <a:pt x="791846" y="614585"/>
                  <a:pt x="614585" y="791846"/>
                  <a:pt x="395923" y="791846"/>
                </a:cubicBezTo>
                <a:cubicBezTo>
                  <a:pt x="177261" y="791846"/>
                  <a:pt x="0" y="614585"/>
                  <a:pt x="0" y="395923"/>
                </a:cubicBezTo>
                <a:cubicBezTo>
                  <a:pt x="0" y="177261"/>
                  <a:pt x="177261" y="0"/>
                  <a:pt x="395923" y="0"/>
                </a:cubicBezTo>
                <a:close/>
                <a:moveTo>
                  <a:pt x="240348" y="150178"/>
                </a:moveTo>
                <a:lnTo>
                  <a:pt x="240348" y="641668"/>
                </a:lnTo>
                <a:lnTo>
                  <a:pt x="663893" y="395923"/>
                </a:lnTo>
                <a:lnTo>
                  <a:pt x="240348" y="150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10560" y="5514975"/>
            <a:ext cx="57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Helen </a:t>
            </a:r>
            <a:r>
              <a:rPr lang="en-US" altLang="zh-TW" sz="2000" dirty="0" err="1"/>
              <a:t>Peng</a:t>
            </a:r>
            <a:endParaRPr lang="zh-TW" altLang="en-US" sz="2000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767070" y="2364105"/>
            <a:ext cx="659130" cy="50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  <p:bldP spid="22" grpId="0" animBg="1"/>
      <p:bldP spid="22" grpId="1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4145" y="1137285"/>
            <a:ext cx="9365615" cy="458343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52328" y="2011124"/>
            <a:ext cx="6913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/>
              <a:t>Managing conflict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358697" y="3638450"/>
            <a:ext cx="1500505" cy="360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I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40330" y="3119120"/>
            <a:ext cx="6908165" cy="405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Picture 2" descr="ãnegotiation quotesãçåçæå°çµæ">
            <a:extLst>
              <a:ext uri="{FF2B5EF4-FFF2-40B4-BE49-F238E27FC236}">
                <a16:creationId xmlns:a16="http://schemas.microsoft.com/office/drawing/2014/main" id="{31C150BB-B080-4566-9BE8-B8E909B1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3" y="0"/>
            <a:ext cx="11229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ãlevel of conflict pptãçåçæå°çµæ">
            <a:extLst>
              <a:ext uri="{FF2B5EF4-FFF2-40B4-BE49-F238E27FC236}">
                <a16:creationId xmlns:a16="http://schemas.microsoft.com/office/drawing/2014/main" id="{C1D8090B-5C0E-4699-BEF8-E284288E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0"/>
            <a:ext cx="11228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9" grpId="0"/>
      <p:bldP spid="19" grpId="1"/>
      <p:bldP spid="46" grpId="0" bldLvl="0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B53CB360-FC5B-481C-B072-AC3C28DC54F4}"/>
              </a:ext>
            </a:extLst>
          </p:cNvPr>
          <p:cNvSpPr>
            <a:spLocks noGrp="1" noChangeArrowheads="1"/>
          </p:cNvSpPr>
          <p:nvPr/>
        </p:nvSpPr>
        <p:spPr>
          <a:xfrm>
            <a:off x="1159239" y="212149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ea typeface="新細明體" panose="02020500000000000000" pitchFamily="18" charset="-120"/>
              </a:rPr>
              <a:t>Understanding Conflict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D6A17A02-E2BF-4C14-B574-03DF89E90ACB}"/>
              </a:ext>
            </a:extLst>
          </p:cNvPr>
          <p:cNvSpPr>
            <a:spLocks/>
          </p:cNvSpPr>
          <p:nvPr/>
        </p:nvSpPr>
        <p:spPr bwMode="auto">
          <a:xfrm>
            <a:off x="2725153" y="2183731"/>
            <a:ext cx="6324600" cy="3276600"/>
          </a:xfrm>
          <a:custGeom>
            <a:avLst/>
            <a:gdLst>
              <a:gd name="T0" fmla="*/ 0 w 3984"/>
              <a:gd name="T1" fmla="*/ 216 h 2064"/>
              <a:gd name="T2" fmla="*/ 720 w 3984"/>
              <a:gd name="T3" fmla="*/ 264 h 2064"/>
              <a:gd name="T4" fmla="*/ 2448 w 3984"/>
              <a:gd name="T5" fmla="*/ 1800 h 2064"/>
              <a:gd name="T6" fmla="*/ 3984 w 3984"/>
              <a:gd name="T7" fmla="*/ 1848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4" h="2064">
                <a:moveTo>
                  <a:pt x="0" y="216"/>
                </a:moveTo>
                <a:cubicBezTo>
                  <a:pt x="156" y="108"/>
                  <a:pt x="312" y="0"/>
                  <a:pt x="720" y="264"/>
                </a:cubicBezTo>
                <a:cubicBezTo>
                  <a:pt x="1128" y="528"/>
                  <a:pt x="1904" y="1536"/>
                  <a:pt x="2448" y="1800"/>
                </a:cubicBezTo>
                <a:cubicBezTo>
                  <a:pt x="2992" y="2064"/>
                  <a:pt x="3488" y="1956"/>
                  <a:pt x="3984" y="18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2333691-9572-47F0-8DEB-160E708D1336}"/>
              </a:ext>
            </a:extLst>
          </p:cNvPr>
          <p:cNvSpPr>
            <a:spLocks noGrp="1" noChangeArrowheads="1"/>
          </p:cNvSpPr>
          <p:nvPr/>
        </p:nvSpPr>
        <p:spPr>
          <a:xfrm>
            <a:off x="1006839" y="1632205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Levels of Conflict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84AF720E-1E9F-4727-88CA-1BA94C0B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790" y="2131662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ea typeface="新細明體" panose="02020500000000000000" pitchFamily="18" charset="-120"/>
              </a:rPr>
              <a:t>Discomfort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7ED036BF-986C-4904-B0D5-B731827F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689" y="2852574"/>
            <a:ext cx="1063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新細明體" panose="02020500000000000000" pitchFamily="18" charset="-120"/>
              </a:rPr>
              <a:t>Incident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62F0583-37C3-4463-A9A7-4A0F6067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684" y="3637365"/>
            <a:ext cx="2087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新細明體" panose="02020500000000000000" pitchFamily="18" charset="-120"/>
              </a:rPr>
              <a:t>Misunderstanding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0D1F04E-3D7B-44E8-8B10-9B08BECF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9" y="4447492"/>
            <a:ext cx="1007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hlink"/>
                </a:solidFill>
                <a:ea typeface="新細明體" panose="02020500000000000000" pitchFamily="18" charset="-120"/>
              </a:rPr>
              <a:t>Tension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F2F6C27-56BD-46CB-A433-438A4999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830" y="4722142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rgbClr val="FF0066"/>
                </a:solidFill>
                <a:ea typeface="新細明體" panose="02020500000000000000" pitchFamily="18" charset="-120"/>
              </a:rPr>
              <a:t>Crisis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475C1A2A-AA4E-4A83-A44A-1846AD35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475" y="2590981"/>
            <a:ext cx="1258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新細明體" panose="02020500000000000000" pitchFamily="18" charset="-120"/>
              </a:rPr>
              <a:t>Stay Alert</a:t>
            </a:r>
          </a:p>
        </p:txBody>
      </p:sp>
    </p:spTree>
    <p:extLst>
      <p:ext uri="{BB962C8B-B14F-4D97-AF65-F5344CB8AC3E}">
        <p14:creationId xmlns:p14="http://schemas.microsoft.com/office/powerpoint/2010/main" val="3288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Picture 2" descr="ãthe conflict continuumãçåçæå°çµæ">
            <a:extLst>
              <a:ext uri="{FF2B5EF4-FFF2-40B4-BE49-F238E27FC236}">
                <a16:creationId xmlns:a16="http://schemas.microsoft.com/office/drawing/2014/main" id="{483CCB94-678A-4257-9607-3B42E16E724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2" y="958215"/>
            <a:ext cx="11184194" cy="5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標題 1">
            <a:extLst>
              <a:ext uri="{FF2B5EF4-FFF2-40B4-BE49-F238E27FC236}">
                <a16:creationId xmlns:a16="http://schemas.microsoft.com/office/drawing/2014/main" id="{F7C086D9-410B-4D66-8CD3-5EC83D51556C}"/>
              </a:ext>
            </a:extLst>
          </p:cNvPr>
          <p:cNvSpPr>
            <a:spLocks noGrp="1"/>
          </p:cNvSpPr>
          <p:nvPr/>
        </p:nvSpPr>
        <p:spPr>
          <a:xfrm>
            <a:off x="1207365" y="184115"/>
            <a:ext cx="10178322" cy="117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continuum</a:t>
            </a:r>
            <a:endParaRPr lang="zh-TW" alt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標題 1">
            <a:extLst>
              <a:ext uri="{FF2B5EF4-FFF2-40B4-BE49-F238E27FC236}">
                <a16:creationId xmlns:a16="http://schemas.microsoft.com/office/drawing/2014/main" id="{E7F16010-8476-4693-A0A2-950D9626DE4E}"/>
              </a:ext>
            </a:extLst>
          </p:cNvPr>
          <p:cNvSpPr>
            <a:spLocks noGrp="1"/>
          </p:cNvSpPr>
          <p:nvPr/>
        </p:nvSpPr>
        <p:spPr>
          <a:xfrm>
            <a:off x="1183302" y="135581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Continuum of leadership behavior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ãpower  conflict continuum pptãçåçæå°çµæ">
            <a:extLst>
              <a:ext uri="{FF2B5EF4-FFF2-40B4-BE49-F238E27FC236}">
                <a16:creationId xmlns:a16="http://schemas.microsoft.com/office/drawing/2014/main" id="{A933951D-D567-41FA-B065-965A547C08E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4" y="1101213"/>
            <a:ext cx="11238271" cy="57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Picture 2" descr="ãpower  conflict continuum pptãçåçæå°çµæ">
            <a:extLst>
              <a:ext uri="{FF2B5EF4-FFF2-40B4-BE49-F238E27FC236}">
                <a16:creationId xmlns:a16="http://schemas.microsoft.com/office/drawing/2014/main" id="{49578ABC-3F25-43BC-A80E-1E3CE286886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6" y="1052513"/>
            <a:ext cx="11164529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AAC67A84-6655-423C-B0F4-E1F4DE448843}"/>
              </a:ext>
            </a:extLst>
          </p:cNvPr>
          <p:cNvSpPr>
            <a:spLocks noGrp="1"/>
          </p:cNvSpPr>
          <p:nvPr/>
        </p:nvSpPr>
        <p:spPr>
          <a:xfrm>
            <a:off x="1207365" y="139700"/>
            <a:ext cx="10178322" cy="846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Power continuum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4730DE2B-BAA1-4085-89B5-A427D1B7B198}"/>
              </a:ext>
            </a:extLst>
          </p:cNvPr>
          <p:cNvSpPr>
            <a:spLocks noGrp="1"/>
          </p:cNvSpPr>
          <p:nvPr/>
        </p:nvSpPr>
        <p:spPr>
          <a:xfrm>
            <a:off x="1159239" y="3598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衝突狀況是一種學習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9AC18B0-528F-4E3B-ABD0-70E2761C2695}"/>
              </a:ext>
            </a:extLst>
          </p:cNvPr>
          <p:cNvSpPr>
            <a:spLocks noGrp="1"/>
          </p:cNvSpPr>
          <p:nvPr/>
        </p:nvSpPr>
        <p:spPr>
          <a:xfrm>
            <a:off x="1006839" y="1197127"/>
            <a:ext cx="10178322" cy="446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dirty="0">
                <a:solidFill>
                  <a:srgbClr val="7030A0"/>
                </a:solidFill>
              </a:rPr>
              <a:t>和而不同，勝過「同而不和」 </a:t>
            </a:r>
            <a:r>
              <a:rPr lang="en-US" altLang="zh-TW" dirty="0">
                <a:solidFill>
                  <a:srgbClr val="7030A0"/>
                </a:solidFill>
              </a:rPr>
              <a:t>“Well, I don’t agree with this but I accept it.”</a:t>
            </a:r>
          </a:p>
          <a:p>
            <a:pPr algn="just"/>
            <a:r>
              <a:rPr lang="zh-TW" altLang="en-US" dirty="0"/>
              <a:t>覺察：</a:t>
            </a:r>
            <a:r>
              <a:rPr lang="en-US" altLang="zh-TW" dirty="0"/>
              <a:t>See if you can locate along the Power Continuum the decision-making power in the groups, organizations or situations in which you're involved. Is your boss or supervisor a pure dictator? Is there a commission at your workplace that can suggest policy or listen to grievances? </a:t>
            </a:r>
            <a:r>
              <a:rPr lang="en-US" altLang="zh-TW" dirty="0">
                <a:solidFill>
                  <a:srgbClr val="FF0000"/>
                </a:solidFill>
              </a:rPr>
              <a:t>Are </a:t>
            </a:r>
            <a:r>
              <a:rPr lang="en-US" altLang="zh-TW" dirty="0" smtClean="0">
                <a:solidFill>
                  <a:srgbClr val="FF0000"/>
                </a:solidFill>
              </a:rPr>
              <a:t>decisions </a:t>
            </a:r>
            <a:r>
              <a:rPr lang="en-US" altLang="zh-TW" dirty="0">
                <a:solidFill>
                  <a:srgbClr val="FF0000"/>
                </a:solidFill>
              </a:rPr>
              <a:t>in your family made by a single authority figure or a genuine consensus?</a:t>
            </a:r>
          </a:p>
          <a:p>
            <a:pPr algn="just"/>
            <a:r>
              <a:rPr lang="en-US" altLang="zh-TW" dirty="0"/>
              <a:t>Understanding the prevailing decision-making dynamics is an important element in determining the most effective way in which to gather and utilize-information in your various environments, especially when you’re involved </a:t>
            </a:r>
            <a:r>
              <a:rPr lang="en-US" altLang="zh-TW" dirty="0">
                <a:solidFill>
                  <a:srgbClr val="FF0000"/>
                </a:solidFill>
              </a:rPr>
              <a:t>in an uncomfortable situation that could become one of the two things: a full-blown conflict or a harmonious working relationship.</a:t>
            </a:r>
          </a:p>
          <a:p>
            <a:pPr algn="just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2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4145" y="1137285"/>
            <a:ext cx="9365615" cy="458343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52328" y="2011124"/>
            <a:ext cx="6913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/>
              <a:t>Managing conflict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358697" y="3638450"/>
            <a:ext cx="1500505" cy="360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I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40330" y="3119120"/>
            <a:ext cx="6908165" cy="405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Picture 2" descr="ãconflict perspectiveãçåçæå°çµæ">
            <a:extLst>
              <a:ext uri="{FF2B5EF4-FFF2-40B4-BE49-F238E27FC236}">
                <a16:creationId xmlns:a16="http://schemas.microsoft.com/office/drawing/2014/main" id="{326F5B1B-5C8A-4804-985F-05E29B5D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34" y="0"/>
            <a:ext cx="6233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ãconflict perspectiveãçåçæå°çµæ">
            <a:extLst>
              <a:ext uri="{FF2B5EF4-FFF2-40B4-BE49-F238E27FC236}">
                <a16:creationId xmlns:a16="http://schemas.microsoft.com/office/drawing/2014/main" id="{E63A732D-0912-4DC2-9998-8189D582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18" y="0"/>
            <a:ext cx="6056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9" grpId="0"/>
      <p:bldP spid="19" grpId="1"/>
      <p:bldP spid="46" grpId="0" bldLvl="0" animBg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3376" y="27129"/>
            <a:ext cx="4158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/>
              <a:t>Contents</a:t>
            </a:r>
            <a:endParaRPr lang="en-US" altLang="zh-CN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1115306" y="1135125"/>
            <a:ext cx="474345" cy="399415"/>
            <a:chOff x="6350" y="1588"/>
            <a:chExt cx="1403350" cy="1182687"/>
          </a:xfrm>
          <a:solidFill>
            <a:schemeClr val="accent6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avLst/>
              <a:gdLst>
                <a:gd name="T0" fmla="*/ 163 w 166"/>
                <a:gd name="T1" fmla="*/ 30 h 165"/>
                <a:gd name="T2" fmla="*/ 134 w 166"/>
                <a:gd name="T3" fmla="*/ 1 h 165"/>
                <a:gd name="T4" fmla="*/ 127 w 166"/>
                <a:gd name="T5" fmla="*/ 0 h 165"/>
                <a:gd name="T6" fmla="*/ 99 w 166"/>
                <a:gd name="T7" fmla="*/ 0 h 165"/>
                <a:gd name="T8" fmla="*/ 94 w 166"/>
                <a:gd name="T9" fmla="*/ 2 h 165"/>
                <a:gd name="T10" fmla="*/ 3 w 166"/>
                <a:gd name="T11" fmla="*/ 93 h 165"/>
                <a:gd name="T12" fmla="*/ 3 w 166"/>
                <a:gd name="T13" fmla="*/ 105 h 165"/>
                <a:gd name="T14" fmla="*/ 9 w 166"/>
                <a:gd name="T15" fmla="*/ 107 h 165"/>
                <a:gd name="T16" fmla="*/ 15 w 166"/>
                <a:gd name="T17" fmla="*/ 104 h 165"/>
                <a:gd name="T18" fmla="*/ 104 w 166"/>
                <a:gd name="T19" fmla="*/ 15 h 165"/>
                <a:gd name="T20" fmla="*/ 125 w 166"/>
                <a:gd name="T21" fmla="*/ 15 h 165"/>
                <a:gd name="T22" fmla="*/ 126 w 166"/>
                <a:gd name="T23" fmla="*/ 16 h 165"/>
                <a:gd name="T24" fmla="*/ 125 w 166"/>
                <a:gd name="T25" fmla="*/ 17 h 165"/>
                <a:gd name="T26" fmla="*/ 25 w 166"/>
                <a:gd name="T27" fmla="*/ 117 h 165"/>
                <a:gd name="T28" fmla="*/ 25 w 166"/>
                <a:gd name="T29" fmla="*/ 123 h 165"/>
                <a:gd name="T30" fmla="*/ 29 w 166"/>
                <a:gd name="T31" fmla="*/ 124 h 165"/>
                <a:gd name="T32" fmla="*/ 32 w 166"/>
                <a:gd name="T33" fmla="*/ 123 h 165"/>
                <a:gd name="T34" fmla="*/ 131 w 166"/>
                <a:gd name="T35" fmla="*/ 23 h 165"/>
                <a:gd name="T36" fmla="*/ 132 w 166"/>
                <a:gd name="T37" fmla="*/ 23 h 165"/>
                <a:gd name="T38" fmla="*/ 143 w 166"/>
                <a:gd name="T39" fmla="*/ 34 h 165"/>
                <a:gd name="T40" fmla="*/ 142 w 166"/>
                <a:gd name="T41" fmla="*/ 34 h 165"/>
                <a:gd name="T42" fmla="*/ 42 w 166"/>
                <a:gd name="T43" fmla="*/ 134 h 165"/>
                <a:gd name="T44" fmla="*/ 42 w 166"/>
                <a:gd name="T45" fmla="*/ 140 h 165"/>
                <a:gd name="T46" fmla="*/ 45 w 166"/>
                <a:gd name="T47" fmla="*/ 141 h 165"/>
                <a:gd name="T48" fmla="*/ 49 w 166"/>
                <a:gd name="T49" fmla="*/ 140 h 165"/>
                <a:gd name="T50" fmla="*/ 148 w 166"/>
                <a:gd name="T51" fmla="*/ 40 h 165"/>
                <a:gd name="T52" fmla="*/ 149 w 166"/>
                <a:gd name="T53" fmla="*/ 40 h 165"/>
                <a:gd name="T54" fmla="*/ 151 w 166"/>
                <a:gd name="T55" fmla="*/ 41 h 165"/>
                <a:gd name="T56" fmla="*/ 151 w 166"/>
                <a:gd name="T57" fmla="*/ 61 h 165"/>
                <a:gd name="T58" fmla="*/ 61 w 166"/>
                <a:gd name="T59" fmla="*/ 150 h 165"/>
                <a:gd name="T60" fmla="*/ 61 w 166"/>
                <a:gd name="T61" fmla="*/ 162 h 165"/>
                <a:gd name="T62" fmla="*/ 67 w 166"/>
                <a:gd name="T63" fmla="*/ 165 h 165"/>
                <a:gd name="T64" fmla="*/ 73 w 166"/>
                <a:gd name="T65" fmla="*/ 162 h 165"/>
                <a:gd name="T66" fmla="*/ 164 w 166"/>
                <a:gd name="T67" fmla="*/ 71 h 165"/>
                <a:gd name="T68" fmla="*/ 164 w 166"/>
                <a:gd name="T69" fmla="*/ 71 h 165"/>
                <a:gd name="T70" fmla="*/ 166 w 166"/>
                <a:gd name="T71" fmla="*/ 65 h 165"/>
                <a:gd name="T72" fmla="*/ 166 w 166"/>
                <a:gd name="T73" fmla="*/ 37 h 165"/>
                <a:gd name="T74" fmla="*/ 163 w 166"/>
                <a:gd name="T75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5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avLst/>
              <a:gdLst>
                <a:gd name="T0" fmla="*/ 346 w 371"/>
                <a:gd name="T1" fmla="*/ 209 h 256"/>
                <a:gd name="T2" fmla="*/ 346 w 371"/>
                <a:gd name="T3" fmla="*/ 25 h 256"/>
                <a:gd name="T4" fmla="*/ 321 w 371"/>
                <a:gd name="T5" fmla="*/ 0 h 256"/>
                <a:gd name="T6" fmla="*/ 309 w 371"/>
                <a:gd name="T7" fmla="*/ 0 h 256"/>
                <a:gd name="T8" fmla="*/ 309 w 371"/>
                <a:gd name="T9" fmla="*/ 9 h 256"/>
                <a:gd name="T10" fmla="*/ 309 w 371"/>
                <a:gd name="T11" fmla="*/ 12 h 256"/>
                <a:gd name="T12" fmla="*/ 321 w 371"/>
                <a:gd name="T13" fmla="*/ 12 h 256"/>
                <a:gd name="T14" fmla="*/ 334 w 371"/>
                <a:gd name="T15" fmla="*/ 25 h 256"/>
                <a:gd name="T16" fmla="*/ 334 w 371"/>
                <a:gd name="T17" fmla="*/ 209 h 256"/>
                <a:gd name="T18" fmla="*/ 231 w 371"/>
                <a:gd name="T19" fmla="*/ 209 h 256"/>
                <a:gd name="T20" fmla="*/ 231 w 371"/>
                <a:gd name="T21" fmla="*/ 212 h 256"/>
                <a:gd name="T22" fmla="*/ 218 w 371"/>
                <a:gd name="T23" fmla="*/ 225 h 256"/>
                <a:gd name="T24" fmla="*/ 150 w 371"/>
                <a:gd name="T25" fmla="*/ 225 h 256"/>
                <a:gd name="T26" fmla="*/ 137 w 371"/>
                <a:gd name="T27" fmla="*/ 212 h 256"/>
                <a:gd name="T28" fmla="*/ 137 w 371"/>
                <a:gd name="T29" fmla="*/ 209 h 256"/>
                <a:gd name="T30" fmla="*/ 40 w 371"/>
                <a:gd name="T31" fmla="*/ 209 h 256"/>
                <a:gd name="T32" fmla="*/ 40 w 371"/>
                <a:gd name="T33" fmla="*/ 25 h 256"/>
                <a:gd name="T34" fmla="*/ 53 w 371"/>
                <a:gd name="T35" fmla="*/ 12 h 256"/>
                <a:gd name="T36" fmla="*/ 140 w 371"/>
                <a:gd name="T37" fmla="*/ 12 h 256"/>
                <a:gd name="T38" fmla="*/ 152 w 371"/>
                <a:gd name="T39" fmla="*/ 0 h 256"/>
                <a:gd name="T40" fmla="*/ 53 w 371"/>
                <a:gd name="T41" fmla="*/ 0 h 256"/>
                <a:gd name="T42" fmla="*/ 28 w 371"/>
                <a:gd name="T43" fmla="*/ 25 h 256"/>
                <a:gd name="T44" fmla="*/ 28 w 371"/>
                <a:gd name="T45" fmla="*/ 209 h 256"/>
                <a:gd name="T46" fmla="*/ 0 w 371"/>
                <a:gd name="T47" fmla="*/ 209 h 256"/>
                <a:gd name="T48" fmla="*/ 0 w 371"/>
                <a:gd name="T49" fmla="*/ 231 h 256"/>
                <a:gd name="T50" fmla="*/ 25 w 371"/>
                <a:gd name="T51" fmla="*/ 256 h 256"/>
                <a:gd name="T52" fmla="*/ 346 w 371"/>
                <a:gd name="T53" fmla="*/ 256 h 256"/>
                <a:gd name="T54" fmla="*/ 371 w 371"/>
                <a:gd name="T55" fmla="*/ 231 h 256"/>
                <a:gd name="T56" fmla="*/ 371 w 371"/>
                <a:gd name="T57" fmla="*/ 209 h 256"/>
                <a:gd name="T58" fmla="*/ 346 w 371"/>
                <a:gd name="T59" fmla="*/ 20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256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avLst/>
              <a:gdLst>
                <a:gd name="T0" fmla="*/ 88 w 90"/>
                <a:gd name="T1" fmla="*/ 59 h 88"/>
                <a:gd name="T2" fmla="*/ 78 w 90"/>
                <a:gd name="T3" fmla="*/ 53 h 88"/>
                <a:gd name="T4" fmla="*/ 40 w 90"/>
                <a:gd name="T5" fmla="*/ 63 h 88"/>
                <a:gd name="T6" fmla="*/ 39 w 90"/>
                <a:gd name="T7" fmla="*/ 61 h 88"/>
                <a:gd name="T8" fmla="*/ 27 w 90"/>
                <a:gd name="T9" fmla="*/ 48 h 88"/>
                <a:gd name="T10" fmla="*/ 37 w 90"/>
                <a:gd name="T11" fmla="*/ 12 h 88"/>
                <a:gd name="T12" fmla="*/ 31 w 90"/>
                <a:gd name="T13" fmla="*/ 2 h 88"/>
                <a:gd name="T14" fmla="*/ 21 w 90"/>
                <a:gd name="T15" fmla="*/ 7 h 88"/>
                <a:gd name="T16" fmla="*/ 0 w 90"/>
                <a:gd name="T17" fmla="*/ 77 h 88"/>
                <a:gd name="T18" fmla="*/ 0 w 90"/>
                <a:gd name="T19" fmla="*/ 78 h 88"/>
                <a:gd name="T20" fmla="*/ 0 w 90"/>
                <a:gd name="T21" fmla="*/ 82 h 88"/>
                <a:gd name="T22" fmla="*/ 9 w 90"/>
                <a:gd name="T23" fmla="*/ 88 h 88"/>
                <a:gd name="T24" fmla="*/ 11 w 90"/>
                <a:gd name="T25" fmla="*/ 88 h 88"/>
                <a:gd name="T26" fmla="*/ 82 w 90"/>
                <a:gd name="T27" fmla="*/ 70 h 88"/>
                <a:gd name="T28" fmla="*/ 88 w 90"/>
                <a:gd name="T2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8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30238" y="1217498"/>
            <a:ext cx="532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Features of Conflict</a:t>
            </a:r>
          </a:p>
        </p:txBody>
      </p:sp>
      <p:sp>
        <p:nvSpPr>
          <p:cNvPr id="30" name="Freeform 54"/>
          <p:cNvSpPr>
            <a:spLocks noEditPoints="1"/>
          </p:cNvSpPr>
          <p:nvPr/>
        </p:nvSpPr>
        <p:spPr bwMode="auto">
          <a:xfrm>
            <a:off x="5998770" y="1128393"/>
            <a:ext cx="436245" cy="445770"/>
          </a:xfrm>
          <a:custGeom>
            <a:avLst/>
            <a:gdLst>
              <a:gd name="T0" fmla="*/ 126 w 175"/>
              <a:gd name="T1" fmla="*/ 34 h 178"/>
              <a:gd name="T2" fmla="*/ 53 w 175"/>
              <a:gd name="T3" fmla="*/ 28 h 178"/>
              <a:gd name="T4" fmla="*/ 11 w 175"/>
              <a:gd name="T5" fmla="*/ 44 h 178"/>
              <a:gd name="T6" fmla="*/ 0 w 175"/>
              <a:gd name="T7" fmla="*/ 57 h 178"/>
              <a:gd name="T8" fmla="*/ 14 w 175"/>
              <a:gd name="T9" fmla="*/ 83 h 178"/>
              <a:gd name="T10" fmla="*/ 50 w 175"/>
              <a:gd name="T11" fmla="*/ 145 h 178"/>
              <a:gd name="T12" fmla="*/ 62 w 175"/>
              <a:gd name="T13" fmla="*/ 167 h 178"/>
              <a:gd name="T14" fmla="*/ 79 w 175"/>
              <a:gd name="T15" fmla="*/ 176 h 178"/>
              <a:gd name="T16" fmla="*/ 123 w 175"/>
              <a:gd name="T17" fmla="*/ 151 h 178"/>
              <a:gd name="T18" fmla="*/ 164 w 175"/>
              <a:gd name="T19" fmla="*/ 134 h 178"/>
              <a:gd name="T20" fmla="*/ 171 w 175"/>
              <a:gd name="T21" fmla="*/ 57 h 178"/>
              <a:gd name="T22" fmla="*/ 158 w 175"/>
              <a:gd name="T23" fmla="*/ 89 h 178"/>
              <a:gd name="T24" fmla="*/ 159 w 175"/>
              <a:gd name="T25" fmla="*/ 79 h 178"/>
              <a:gd name="T26" fmla="*/ 142 w 175"/>
              <a:gd name="T27" fmla="*/ 70 h 178"/>
              <a:gd name="T28" fmla="*/ 129 w 175"/>
              <a:gd name="T29" fmla="*/ 40 h 178"/>
              <a:gd name="T30" fmla="*/ 154 w 175"/>
              <a:gd name="T31" fmla="*/ 94 h 178"/>
              <a:gd name="T32" fmla="*/ 154 w 175"/>
              <a:gd name="T33" fmla="*/ 95 h 178"/>
              <a:gd name="T34" fmla="*/ 136 w 175"/>
              <a:gd name="T35" fmla="*/ 89 h 178"/>
              <a:gd name="T36" fmla="*/ 138 w 175"/>
              <a:gd name="T37" fmla="*/ 75 h 178"/>
              <a:gd name="T38" fmla="*/ 148 w 175"/>
              <a:gd name="T39" fmla="*/ 90 h 178"/>
              <a:gd name="T40" fmla="*/ 154 w 175"/>
              <a:gd name="T41" fmla="*/ 94 h 178"/>
              <a:gd name="T42" fmla="*/ 113 w 175"/>
              <a:gd name="T43" fmla="*/ 47 h 178"/>
              <a:gd name="T44" fmla="*/ 122 w 175"/>
              <a:gd name="T45" fmla="*/ 40 h 178"/>
              <a:gd name="T46" fmla="*/ 88 w 175"/>
              <a:gd name="T47" fmla="*/ 7 h 178"/>
              <a:gd name="T48" fmla="*/ 92 w 175"/>
              <a:gd name="T49" fmla="*/ 37 h 178"/>
              <a:gd name="T50" fmla="*/ 88 w 175"/>
              <a:gd name="T51" fmla="*/ 7 h 178"/>
              <a:gd name="T52" fmla="*/ 82 w 175"/>
              <a:gd name="T53" fmla="*/ 40 h 178"/>
              <a:gd name="T54" fmla="*/ 50 w 175"/>
              <a:gd name="T55" fmla="*/ 54 h 178"/>
              <a:gd name="T56" fmla="*/ 48 w 175"/>
              <a:gd name="T57" fmla="*/ 34 h 178"/>
              <a:gd name="T58" fmla="*/ 42 w 175"/>
              <a:gd name="T59" fmla="*/ 58 h 178"/>
              <a:gd name="T60" fmla="*/ 15 w 175"/>
              <a:gd name="T61" fmla="*/ 67 h 178"/>
              <a:gd name="T62" fmla="*/ 17 w 175"/>
              <a:gd name="T63" fmla="*/ 48 h 178"/>
              <a:gd name="T64" fmla="*/ 48 w 175"/>
              <a:gd name="T65" fmla="*/ 34 h 178"/>
              <a:gd name="T66" fmla="*/ 22 w 175"/>
              <a:gd name="T67" fmla="*/ 84 h 178"/>
              <a:gd name="T68" fmla="*/ 22 w 175"/>
              <a:gd name="T69" fmla="*/ 83 h 178"/>
              <a:gd name="T70" fmla="*/ 39 w 175"/>
              <a:gd name="T71" fmla="*/ 89 h 178"/>
              <a:gd name="T72" fmla="*/ 11 w 175"/>
              <a:gd name="T73" fmla="*/ 119 h 178"/>
              <a:gd name="T74" fmla="*/ 42 w 175"/>
              <a:gd name="T75" fmla="*/ 116 h 178"/>
              <a:gd name="T76" fmla="*/ 11 w 175"/>
              <a:gd name="T77" fmla="*/ 119 h 178"/>
              <a:gd name="T78" fmla="*/ 48 w 175"/>
              <a:gd name="T79" fmla="*/ 62 h 178"/>
              <a:gd name="T80" fmla="*/ 92 w 175"/>
              <a:gd name="T81" fmla="*/ 44 h 178"/>
              <a:gd name="T82" fmla="*/ 128 w 175"/>
              <a:gd name="T83" fmla="*/ 66 h 178"/>
              <a:gd name="T84" fmla="*/ 128 w 175"/>
              <a:gd name="T85" fmla="*/ 116 h 178"/>
              <a:gd name="T86" fmla="*/ 84 w 175"/>
              <a:gd name="T87" fmla="*/ 134 h 178"/>
              <a:gd name="T88" fmla="*/ 48 w 175"/>
              <a:gd name="T89" fmla="*/ 112 h 178"/>
              <a:gd name="T90" fmla="*/ 49 w 175"/>
              <a:gd name="T91" fmla="*/ 122 h 178"/>
              <a:gd name="T92" fmla="*/ 74 w 175"/>
              <a:gd name="T93" fmla="*/ 137 h 178"/>
              <a:gd name="T94" fmla="*/ 49 w 175"/>
              <a:gd name="T95" fmla="*/ 122 h 178"/>
              <a:gd name="T96" fmla="*/ 83 w 175"/>
              <a:gd name="T97" fmla="*/ 171 h 178"/>
              <a:gd name="T98" fmla="*/ 73 w 175"/>
              <a:gd name="T99" fmla="*/ 156 h 178"/>
              <a:gd name="T100" fmla="*/ 57 w 175"/>
              <a:gd name="T101" fmla="*/ 145 h 178"/>
              <a:gd name="T102" fmla="*/ 116 w 175"/>
              <a:gd name="T103" fmla="*/ 150 h 178"/>
              <a:gd name="T104" fmla="*/ 119 w 175"/>
              <a:gd name="T105" fmla="*/ 144 h 178"/>
              <a:gd name="T106" fmla="*/ 105 w 175"/>
              <a:gd name="T107" fmla="*/ 134 h 178"/>
              <a:gd name="T108" fmla="*/ 119 w 175"/>
              <a:gd name="T109" fmla="*/ 144 h 178"/>
              <a:gd name="T110" fmla="*/ 128 w 175"/>
              <a:gd name="T111" fmla="*/ 144 h 178"/>
              <a:gd name="T112" fmla="*/ 133 w 175"/>
              <a:gd name="T113" fmla="*/ 120 h 178"/>
              <a:gd name="T114" fmla="*/ 159 w 175"/>
              <a:gd name="T11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" h="178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85163" y="1827932"/>
            <a:ext cx="892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of Conflict</a:t>
            </a:r>
            <a:endParaRPr lang="en-US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9" descr="5881b38b16b13"/>
          <p:cNvPicPr>
            <a:picLocks noChangeAspect="1"/>
          </p:cNvPicPr>
          <p:nvPr/>
        </p:nvPicPr>
        <p:blipFill>
          <a:blip r:embed="rId3"/>
          <a:srcRect b="55003"/>
          <a:stretch>
            <a:fillRect/>
          </a:stretch>
        </p:blipFill>
        <p:spPr>
          <a:xfrm>
            <a:off x="583507" y="3710454"/>
            <a:ext cx="11233150" cy="2842895"/>
          </a:xfrm>
          <a:prstGeom prst="rect">
            <a:avLst/>
          </a:prstGeom>
        </p:spPr>
      </p:pic>
      <p:grpSp>
        <p:nvGrpSpPr>
          <p:cNvPr id="27" name="组合 24"/>
          <p:cNvGrpSpPr/>
          <p:nvPr/>
        </p:nvGrpSpPr>
        <p:grpSpPr>
          <a:xfrm flipH="1">
            <a:off x="1114769" y="1796683"/>
            <a:ext cx="474345" cy="399415"/>
            <a:chOff x="6350" y="1588"/>
            <a:chExt cx="1403350" cy="1182687"/>
          </a:xfrm>
          <a:solidFill>
            <a:schemeClr val="accent6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avLst/>
              <a:gdLst>
                <a:gd name="T0" fmla="*/ 163 w 166"/>
                <a:gd name="T1" fmla="*/ 30 h 165"/>
                <a:gd name="T2" fmla="*/ 134 w 166"/>
                <a:gd name="T3" fmla="*/ 1 h 165"/>
                <a:gd name="T4" fmla="*/ 127 w 166"/>
                <a:gd name="T5" fmla="*/ 0 h 165"/>
                <a:gd name="T6" fmla="*/ 99 w 166"/>
                <a:gd name="T7" fmla="*/ 0 h 165"/>
                <a:gd name="T8" fmla="*/ 94 w 166"/>
                <a:gd name="T9" fmla="*/ 2 h 165"/>
                <a:gd name="T10" fmla="*/ 3 w 166"/>
                <a:gd name="T11" fmla="*/ 93 h 165"/>
                <a:gd name="T12" fmla="*/ 3 w 166"/>
                <a:gd name="T13" fmla="*/ 105 h 165"/>
                <a:gd name="T14" fmla="*/ 9 w 166"/>
                <a:gd name="T15" fmla="*/ 107 h 165"/>
                <a:gd name="T16" fmla="*/ 15 w 166"/>
                <a:gd name="T17" fmla="*/ 104 h 165"/>
                <a:gd name="T18" fmla="*/ 104 w 166"/>
                <a:gd name="T19" fmla="*/ 15 h 165"/>
                <a:gd name="T20" fmla="*/ 125 w 166"/>
                <a:gd name="T21" fmla="*/ 15 h 165"/>
                <a:gd name="T22" fmla="*/ 126 w 166"/>
                <a:gd name="T23" fmla="*/ 16 h 165"/>
                <a:gd name="T24" fmla="*/ 125 w 166"/>
                <a:gd name="T25" fmla="*/ 17 h 165"/>
                <a:gd name="T26" fmla="*/ 25 w 166"/>
                <a:gd name="T27" fmla="*/ 117 h 165"/>
                <a:gd name="T28" fmla="*/ 25 w 166"/>
                <a:gd name="T29" fmla="*/ 123 h 165"/>
                <a:gd name="T30" fmla="*/ 29 w 166"/>
                <a:gd name="T31" fmla="*/ 124 h 165"/>
                <a:gd name="T32" fmla="*/ 32 w 166"/>
                <a:gd name="T33" fmla="*/ 123 h 165"/>
                <a:gd name="T34" fmla="*/ 131 w 166"/>
                <a:gd name="T35" fmla="*/ 23 h 165"/>
                <a:gd name="T36" fmla="*/ 132 w 166"/>
                <a:gd name="T37" fmla="*/ 23 h 165"/>
                <a:gd name="T38" fmla="*/ 143 w 166"/>
                <a:gd name="T39" fmla="*/ 34 h 165"/>
                <a:gd name="T40" fmla="*/ 142 w 166"/>
                <a:gd name="T41" fmla="*/ 34 h 165"/>
                <a:gd name="T42" fmla="*/ 42 w 166"/>
                <a:gd name="T43" fmla="*/ 134 h 165"/>
                <a:gd name="T44" fmla="*/ 42 w 166"/>
                <a:gd name="T45" fmla="*/ 140 h 165"/>
                <a:gd name="T46" fmla="*/ 45 w 166"/>
                <a:gd name="T47" fmla="*/ 141 h 165"/>
                <a:gd name="T48" fmla="*/ 49 w 166"/>
                <a:gd name="T49" fmla="*/ 140 h 165"/>
                <a:gd name="T50" fmla="*/ 148 w 166"/>
                <a:gd name="T51" fmla="*/ 40 h 165"/>
                <a:gd name="T52" fmla="*/ 149 w 166"/>
                <a:gd name="T53" fmla="*/ 40 h 165"/>
                <a:gd name="T54" fmla="*/ 151 w 166"/>
                <a:gd name="T55" fmla="*/ 41 h 165"/>
                <a:gd name="T56" fmla="*/ 151 w 166"/>
                <a:gd name="T57" fmla="*/ 61 h 165"/>
                <a:gd name="T58" fmla="*/ 61 w 166"/>
                <a:gd name="T59" fmla="*/ 150 h 165"/>
                <a:gd name="T60" fmla="*/ 61 w 166"/>
                <a:gd name="T61" fmla="*/ 162 h 165"/>
                <a:gd name="T62" fmla="*/ 67 w 166"/>
                <a:gd name="T63" fmla="*/ 165 h 165"/>
                <a:gd name="T64" fmla="*/ 73 w 166"/>
                <a:gd name="T65" fmla="*/ 162 h 165"/>
                <a:gd name="T66" fmla="*/ 164 w 166"/>
                <a:gd name="T67" fmla="*/ 71 h 165"/>
                <a:gd name="T68" fmla="*/ 164 w 166"/>
                <a:gd name="T69" fmla="*/ 71 h 165"/>
                <a:gd name="T70" fmla="*/ 166 w 166"/>
                <a:gd name="T71" fmla="*/ 65 h 165"/>
                <a:gd name="T72" fmla="*/ 166 w 166"/>
                <a:gd name="T73" fmla="*/ 37 h 165"/>
                <a:gd name="T74" fmla="*/ 163 w 166"/>
                <a:gd name="T75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5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avLst/>
              <a:gdLst>
                <a:gd name="T0" fmla="*/ 346 w 371"/>
                <a:gd name="T1" fmla="*/ 209 h 256"/>
                <a:gd name="T2" fmla="*/ 346 w 371"/>
                <a:gd name="T3" fmla="*/ 25 h 256"/>
                <a:gd name="T4" fmla="*/ 321 w 371"/>
                <a:gd name="T5" fmla="*/ 0 h 256"/>
                <a:gd name="T6" fmla="*/ 309 w 371"/>
                <a:gd name="T7" fmla="*/ 0 h 256"/>
                <a:gd name="T8" fmla="*/ 309 w 371"/>
                <a:gd name="T9" fmla="*/ 9 h 256"/>
                <a:gd name="T10" fmla="*/ 309 w 371"/>
                <a:gd name="T11" fmla="*/ 12 h 256"/>
                <a:gd name="T12" fmla="*/ 321 w 371"/>
                <a:gd name="T13" fmla="*/ 12 h 256"/>
                <a:gd name="T14" fmla="*/ 334 w 371"/>
                <a:gd name="T15" fmla="*/ 25 h 256"/>
                <a:gd name="T16" fmla="*/ 334 w 371"/>
                <a:gd name="T17" fmla="*/ 209 h 256"/>
                <a:gd name="T18" fmla="*/ 231 w 371"/>
                <a:gd name="T19" fmla="*/ 209 h 256"/>
                <a:gd name="T20" fmla="*/ 231 w 371"/>
                <a:gd name="T21" fmla="*/ 212 h 256"/>
                <a:gd name="T22" fmla="*/ 218 w 371"/>
                <a:gd name="T23" fmla="*/ 225 h 256"/>
                <a:gd name="T24" fmla="*/ 150 w 371"/>
                <a:gd name="T25" fmla="*/ 225 h 256"/>
                <a:gd name="T26" fmla="*/ 137 w 371"/>
                <a:gd name="T27" fmla="*/ 212 h 256"/>
                <a:gd name="T28" fmla="*/ 137 w 371"/>
                <a:gd name="T29" fmla="*/ 209 h 256"/>
                <a:gd name="T30" fmla="*/ 40 w 371"/>
                <a:gd name="T31" fmla="*/ 209 h 256"/>
                <a:gd name="T32" fmla="*/ 40 w 371"/>
                <a:gd name="T33" fmla="*/ 25 h 256"/>
                <a:gd name="T34" fmla="*/ 53 w 371"/>
                <a:gd name="T35" fmla="*/ 12 h 256"/>
                <a:gd name="T36" fmla="*/ 140 w 371"/>
                <a:gd name="T37" fmla="*/ 12 h 256"/>
                <a:gd name="T38" fmla="*/ 152 w 371"/>
                <a:gd name="T39" fmla="*/ 0 h 256"/>
                <a:gd name="T40" fmla="*/ 53 w 371"/>
                <a:gd name="T41" fmla="*/ 0 h 256"/>
                <a:gd name="T42" fmla="*/ 28 w 371"/>
                <a:gd name="T43" fmla="*/ 25 h 256"/>
                <a:gd name="T44" fmla="*/ 28 w 371"/>
                <a:gd name="T45" fmla="*/ 209 h 256"/>
                <a:gd name="T46" fmla="*/ 0 w 371"/>
                <a:gd name="T47" fmla="*/ 209 h 256"/>
                <a:gd name="T48" fmla="*/ 0 w 371"/>
                <a:gd name="T49" fmla="*/ 231 h 256"/>
                <a:gd name="T50" fmla="*/ 25 w 371"/>
                <a:gd name="T51" fmla="*/ 256 h 256"/>
                <a:gd name="T52" fmla="*/ 346 w 371"/>
                <a:gd name="T53" fmla="*/ 256 h 256"/>
                <a:gd name="T54" fmla="*/ 371 w 371"/>
                <a:gd name="T55" fmla="*/ 231 h 256"/>
                <a:gd name="T56" fmla="*/ 371 w 371"/>
                <a:gd name="T57" fmla="*/ 209 h 256"/>
                <a:gd name="T58" fmla="*/ 346 w 371"/>
                <a:gd name="T59" fmla="*/ 20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256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avLst/>
              <a:gdLst>
                <a:gd name="T0" fmla="*/ 88 w 90"/>
                <a:gd name="T1" fmla="*/ 59 h 88"/>
                <a:gd name="T2" fmla="*/ 78 w 90"/>
                <a:gd name="T3" fmla="*/ 53 h 88"/>
                <a:gd name="T4" fmla="*/ 40 w 90"/>
                <a:gd name="T5" fmla="*/ 63 h 88"/>
                <a:gd name="T6" fmla="*/ 39 w 90"/>
                <a:gd name="T7" fmla="*/ 61 h 88"/>
                <a:gd name="T8" fmla="*/ 27 w 90"/>
                <a:gd name="T9" fmla="*/ 48 h 88"/>
                <a:gd name="T10" fmla="*/ 37 w 90"/>
                <a:gd name="T11" fmla="*/ 12 h 88"/>
                <a:gd name="T12" fmla="*/ 31 w 90"/>
                <a:gd name="T13" fmla="*/ 2 h 88"/>
                <a:gd name="T14" fmla="*/ 21 w 90"/>
                <a:gd name="T15" fmla="*/ 7 h 88"/>
                <a:gd name="T16" fmla="*/ 0 w 90"/>
                <a:gd name="T17" fmla="*/ 77 h 88"/>
                <a:gd name="T18" fmla="*/ 0 w 90"/>
                <a:gd name="T19" fmla="*/ 78 h 88"/>
                <a:gd name="T20" fmla="*/ 0 w 90"/>
                <a:gd name="T21" fmla="*/ 82 h 88"/>
                <a:gd name="T22" fmla="*/ 9 w 90"/>
                <a:gd name="T23" fmla="*/ 88 h 88"/>
                <a:gd name="T24" fmla="*/ 11 w 90"/>
                <a:gd name="T25" fmla="*/ 88 h 88"/>
                <a:gd name="T26" fmla="*/ 82 w 90"/>
                <a:gd name="T27" fmla="*/ 70 h 88"/>
                <a:gd name="T28" fmla="*/ 88 w 90"/>
                <a:gd name="T2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8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24"/>
          <p:cNvGrpSpPr/>
          <p:nvPr/>
        </p:nvGrpSpPr>
        <p:grpSpPr>
          <a:xfrm flipH="1">
            <a:off x="1115306" y="2411963"/>
            <a:ext cx="474345" cy="399415"/>
            <a:chOff x="6350" y="1588"/>
            <a:chExt cx="1403350" cy="1182687"/>
          </a:xfrm>
          <a:solidFill>
            <a:schemeClr val="accent6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avLst/>
              <a:gdLst>
                <a:gd name="T0" fmla="*/ 163 w 166"/>
                <a:gd name="T1" fmla="*/ 30 h 165"/>
                <a:gd name="T2" fmla="*/ 134 w 166"/>
                <a:gd name="T3" fmla="*/ 1 h 165"/>
                <a:gd name="T4" fmla="*/ 127 w 166"/>
                <a:gd name="T5" fmla="*/ 0 h 165"/>
                <a:gd name="T6" fmla="*/ 99 w 166"/>
                <a:gd name="T7" fmla="*/ 0 h 165"/>
                <a:gd name="T8" fmla="*/ 94 w 166"/>
                <a:gd name="T9" fmla="*/ 2 h 165"/>
                <a:gd name="T10" fmla="*/ 3 w 166"/>
                <a:gd name="T11" fmla="*/ 93 h 165"/>
                <a:gd name="T12" fmla="*/ 3 w 166"/>
                <a:gd name="T13" fmla="*/ 105 h 165"/>
                <a:gd name="T14" fmla="*/ 9 w 166"/>
                <a:gd name="T15" fmla="*/ 107 h 165"/>
                <a:gd name="T16" fmla="*/ 15 w 166"/>
                <a:gd name="T17" fmla="*/ 104 h 165"/>
                <a:gd name="T18" fmla="*/ 104 w 166"/>
                <a:gd name="T19" fmla="*/ 15 h 165"/>
                <a:gd name="T20" fmla="*/ 125 w 166"/>
                <a:gd name="T21" fmla="*/ 15 h 165"/>
                <a:gd name="T22" fmla="*/ 126 w 166"/>
                <a:gd name="T23" fmla="*/ 16 h 165"/>
                <a:gd name="T24" fmla="*/ 125 w 166"/>
                <a:gd name="T25" fmla="*/ 17 h 165"/>
                <a:gd name="T26" fmla="*/ 25 w 166"/>
                <a:gd name="T27" fmla="*/ 117 h 165"/>
                <a:gd name="T28" fmla="*/ 25 w 166"/>
                <a:gd name="T29" fmla="*/ 123 h 165"/>
                <a:gd name="T30" fmla="*/ 29 w 166"/>
                <a:gd name="T31" fmla="*/ 124 h 165"/>
                <a:gd name="T32" fmla="*/ 32 w 166"/>
                <a:gd name="T33" fmla="*/ 123 h 165"/>
                <a:gd name="T34" fmla="*/ 131 w 166"/>
                <a:gd name="T35" fmla="*/ 23 h 165"/>
                <a:gd name="T36" fmla="*/ 132 w 166"/>
                <a:gd name="T37" fmla="*/ 23 h 165"/>
                <a:gd name="T38" fmla="*/ 143 w 166"/>
                <a:gd name="T39" fmla="*/ 34 h 165"/>
                <a:gd name="T40" fmla="*/ 142 w 166"/>
                <a:gd name="T41" fmla="*/ 34 h 165"/>
                <a:gd name="T42" fmla="*/ 42 w 166"/>
                <a:gd name="T43" fmla="*/ 134 h 165"/>
                <a:gd name="T44" fmla="*/ 42 w 166"/>
                <a:gd name="T45" fmla="*/ 140 h 165"/>
                <a:gd name="T46" fmla="*/ 45 w 166"/>
                <a:gd name="T47" fmla="*/ 141 h 165"/>
                <a:gd name="T48" fmla="*/ 49 w 166"/>
                <a:gd name="T49" fmla="*/ 140 h 165"/>
                <a:gd name="T50" fmla="*/ 148 w 166"/>
                <a:gd name="T51" fmla="*/ 40 h 165"/>
                <a:gd name="T52" fmla="*/ 149 w 166"/>
                <a:gd name="T53" fmla="*/ 40 h 165"/>
                <a:gd name="T54" fmla="*/ 151 w 166"/>
                <a:gd name="T55" fmla="*/ 41 h 165"/>
                <a:gd name="T56" fmla="*/ 151 w 166"/>
                <a:gd name="T57" fmla="*/ 61 h 165"/>
                <a:gd name="T58" fmla="*/ 61 w 166"/>
                <a:gd name="T59" fmla="*/ 150 h 165"/>
                <a:gd name="T60" fmla="*/ 61 w 166"/>
                <a:gd name="T61" fmla="*/ 162 h 165"/>
                <a:gd name="T62" fmla="*/ 67 w 166"/>
                <a:gd name="T63" fmla="*/ 165 h 165"/>
                <a:gd name="T64" fmla="*/ 73 w 166"/>
                <a:gd name="T65" fmla="*/ 162 h 165"/>
                <a:gd name="T66" fmla="*/ 164 w 166"/>
                <a:gd name="T67" fmla="*/ 71 h 165"/>
                <a:gd name="T68" fmla="*/ 164 w 166"/>
                <a:gd name="T69" fmla="*/ 71 h 165"/>
                <a:gd name="T70" fmla="*/ 166 w 166"/>
                <a:gd name="T71" fmla="*/ 65 h 165"/>
                <a:gd name="T72" fmla="*/ 166 w 166"/>
                <a:gd name="T73" fmla="*/ 37 h 165"/>
                <a:gd name="T74" fmla="*/ 163 w 166"/>
                <a:gd name="T75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5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avLst/>
              <a:gdLst>
                <a:gd name="T0" fmla="*/ 346 w 371"/>
                <a:gd name="T1" fmla="*/ 209 h 256"/>
                <a:gd name="T2" fmla="*/ 346 w 371"/>
                <a:gd name="T3" fmla="*/ 25 h 256"/>
                <a:gd name="T4" fmla="*/ 321 w 371"/>
                <a:gd name="T5" fmla="*/ 0 h 256"/>
                <a:gd name="T6" fmla="*/ 309 w 371"/>
                <a:gd name="T7" fmla="*/ 0 h 256"/>
                <a:gd name="T8" fmla="*/ 309 w 371"/>
                <a:gd name="T9" fmla="*/ 9 h 256"/>
                <a:gd name="T10" fmla="*/ 309 w 371"/>
                <a:gd name="T11" fmla="*/ 12 h 256"/>
                <a:gd name="T12" fmla="*/ 321 w 371"/>
                <a:gd name="T13" fmla="*/ 12 h 256"/>
                <a:gd name="T14" fmla="*/ 334 w 371"/>
                <a:gd name="T15" fmla="*/ 25 h 256"/>
                <a:gd name="T16" fmla="*/ 334 w 371"/>
                <a:gd name="T17" fmla="*/ 209 h 256"/>
                <a:gd name="T18" fmla="*/ 231 w 371"/>
                <a:gd name="T19" fmla="*/ 209 h 256"/>
                <a:gd name="T20" fmla="*/ 231 w 371"/>
                <a:gd name="T21" fmla="*/ 212 h 256"/>
                <a:gd name="T22" fmla="*/ 218 w 371"/>
                <a:gd name="T23" fmla="*/ 225 h 256"/>
                <a:gd name="T24" fmla="*/ 150 w 371"/>
                <a:gd name="T25" fmla="*/ 225 h 256"/>
                <a:gd name="T26" fmla="*/ 137 w 371"/>
                <a:gd name="T27" fmla="*/ 212 h 256"/>
                <a:gd name="T28" fmla="*/ 137 w 371"/>
                <a:gd name="T29" fmla="*/ 209 h 256"/>
                <a:gd name="T30" fmla="*/ 40 w 371"/>
                <a:gd name="T31" fmla="*/ 209 h 256"/>
                <a:gd name="T32" fmla="*/ 40 w 371"/>
                <a:gd name="T33" fmla="*/ 25 h 256"/>
                <a:gd name="T34" fmla="*/ 53 w 371"/>
                <a:gd name="T35" fmla="*/ 12 h 256"/>
                <a:gd name="T36" fmla="*/ 140 w 371"/>
                <a:gd name="T37" fmla="*/ 12 h 256"/>
                <a:gd name="T38" fmla="*/ 152 w 371"/>
                <a:gd name="T39" fmla="*/ 0 h 256"/>
                <a:gd name="T40" fmla="*/ 53 w 371"/>
                <a:gd name="T41" fmla="*/ 0 h 256"/>
                <a:gd name="T42" fmla="*/ 28 w 371"/>
                <a:gd name="T43" fmla="*/ 25 h 256"/>
                <a:gd name="T44" fmla="*/ 28 w 371"/>
                <a:gd name="T45" fmla="*/ 209 h 256"/>
                <a:gd name="T46" fmla="*/ 0 w 371"/>
                <a:gd name="T47" fmla="*/ 209 h 256"/>
                <a:gd name="T48" fmla="*/ 0 w 371"/>
                <a:gd name="T49" fmla="*/ 231 h 256"/>
                <a:gd name="T50" fmla="*/ 25 w 371"/>
                <a:gd name="T51" fmla="*/ 256 h 256"/>
                <a:gd name="T52" fmla="*/ 346 w 371"/>
                <a:gd name="T53" fmla="*/ 256 h 256"/>
                <a:gd name="T54" fmla="*/ 371 w 371"/>
                <a:gd name="T55" fmla="*/ 231 h 256"/>
                <a:gd name="T56" fmla="*/ 371 w 371"/>
                <a:gd name="T57" fmla="*/ 209 h 256"/>
                <a:gd name="T58" fmla="*/ 346 w 371"/>
                <a:gd name="T59" fmla="*/ 20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256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avLst/>
              <a:gdLst>
                <a:gd name="T0" fmla="*/ 88 w 90"/>
                <a:gd name="T1" fmla="*/ 59 h 88"/>
                <a:gd name="T2" fmla="*/ 78 w 90"/>
                <a:gd name="T3" fmla="*/ 53 h 88"/>
                <a:gd name="T4" fmla="*/ 40 w 90"/>
                <a:gd name="T5" fmla="*/ 63 h 88"/>
                <a:gd name="T6" fmla="*/ 39 w 90"/>
                <a:gd name="T7" fmla="*/ 61 h 88"/>
                <a:gd name="T8" fmla="*/ 27 w 90"/>
                <a:gd name="T9" fmla="*/ 48 h 88"/>
                <a:gd name="T10" fmla="*/ 37 w 90"/>
                <a:gd name="T11" fmla="*/ 12 h 88"/>
                <a:gd name="T12" fmla="*/ 31 w 90"/>
                <a:gd name="T13" fmla="*/ 2 h 88"/>
                <a:gd name="T14" fmla="*/ 21 w 90"/>
                <a:gd name="T15" fmla="*/ 7 h 88"/>
                <a:gd name="T16" fmla="*/ 0 w 90"/>
                <a:gd name="T17" fmla="*/ 77 h 88"/>
                <a:gd name="T18" fmla="*/ 0 w 90"/>
                <a:gd name="T19" fmla="*/ 78 h 88"/>
                <a:gd name="T20" fmla="*/ 0 w 90"/>
                <a:gd name="T21" fmla="*/ 82 h 88"/>
                <a:gd name="T22" fmla="*/ 9 w 90"/>
                <a:gd name="T23" fmla="*/ 88 h 88"/>
                <a:gd name="T24" fmla="*/ 11 w 90"/>
                <a:gd name="T25" fmla="*/ 88 h 88"/>
                <a:gd name="T26" fmla="*/ 82 w 90"/>
                <a:gd name="T27" fmla="*/ 70 h 88"/>
                <a:gd name="T28" fmla="*/ 88 w 90"/>
                <a:gd name="T2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8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34"/>
          <p:cNvSpPr txBox="1"/>
          <p:nvPr/>
        </p:nvSpPr>
        <p:spPr>
          <a:xfrm>
            <a:off x="1619439" y="2472824"/>
            <a:ext cx="899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Functional and dysfunctional aspects of conflict</a:t>
            </a:r>
            <a:endParaRPr lang="en-US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54"/>
          <p:cNvSpPr>
            <a:spLocks noEditPoints="1"/>
          </p:cNvSpPr>
          <p:nvPr/>
        </p:nvSpPr>
        <p:spPr bwMode="auto">
          <a:xfrm>
            <a:off x="5992955" y="1768412"/>
            <a:ext cx="436245" cy="445770"/>
          </a:xfrm>
          <a:custGeom>
            <a:avLst/>
            <a:gdLst>
              <a:gd name="T0" fmla="*/ 126 w 175"/>
              <a:gd name="T1" fmla="*/ 34 h 178"/>
              <a:gd name="T2" fmla="*/ 53 w 175"/>
              <a:gd name="T3" fmla="*/ 28 h 178"/>
              <a:gd name="T4" fmla="*/ 11 w 175"/>
              <a:gd name="T5" fmla="*/ 44 h 178"/>
              <a:gd name="T6" fmla="*/ 0 w 175"/>
              <a:gd name="T7" fmla="*/ 57 h 178"/>
              <a:gd name="T8" fmla="*/ 14 w 175"/>
              <a:gd name="T9" fmla="*/ 83 h 178"/>
              <a:gd name="T10" fmla="*/ 50 w 175"/>
              <a:gd name="T11" fmla="*/ 145 h 178"/>
              <a:gd name="T12" fmla="*/ 62 w 175"/>
              <a:gd name="T13" fmla="*/ 167 h 178"/>
              <a:gd name="T14" fmla="*/ 79 w 175"/>
              <a:gd name="T15" fmla="*/ 176 h 178"/>
              <a:gd name="T16" fmla="*/ 123 w 175"/>
              <a:gd name="T17" fmla="*/ 151 h 178"/>
              <a:gd name="T18" fmla="*/ 164 w 175"/>
              <a:gd name="T19" fmla="*/ 134 h 178"/>
              <a:gd name="T20" fmla="*/ 171 w 175"/>
              <a:gd name="T21" fmla="*/ 57 h 178"/>
              <a:gd name="T22" fmla="*/ 158 w 175"/>
              <a:gd name="T23" fmla="*/ 89 h 178"/>
              <a:gd name="T24" fmla="*/ 159 w 175"/>
              <a:gd name="T25" fmla="*/ 79 h 178"/>
              <a:gd name="T26" fmla="*/ 142 w 175"/>
              <a:gd name="T27" fmla="*/ 70 h 178"/>
              <a:gd name="T28" fmla="*/ 129 w 175"/>
              <a:gd name="T29" fmla="*/ 40 h 178"/>
              <a:gd name="T30" fmla="*/ 154 w 175"/>
              <a:gd name="T31" fmla="*/ 94 h 178"/>
              <a:gd name="T32" fmla="*/ 154 w 175"/>
              <a:gd name="T33" fmla="*/ 95 h 178"/>
              <a:gd name="T34" fmla="*/ 136 w 175"/>
              <a:gd name="T35" fmla="*/ 89 h 178"/>
              <a:gd name="T36" fmla="*/ 138 w 175"/>
              <a:gd name="T37" fmla="*/ 75 h 178"/>
              <a:gd name="T38" fmla="*/ 148 w 175"/>
              <a:gd name="T39" fmla="*/ 90 h 178"/>
              <a:gd name="T40" fmla="*/ 154 w 175"/>
              <a:gd name="T41" fmla="*/ 94 h 178"/>
              <a:gd name="T42" fmla="*/ 113 w 175"/>
              <a:gd name="T43" fmla="*/ 47 h 178"/>
              <a:gd name="T44" fmla="*/ 122 w 175"/>
              <a:gd name="T45" fmla="*/ 40 h 178"/>
              <a:gd name="T46" fmla="*/ 88 w 175"/>
              <a:gd name="T47" fmla="*/ 7 h 178"/>
              <a:gd name="T48" fmla="*/ 92 w 175"/>
              <a:gd name="T49" fmla="*/ 37 h 178"/>
              <a:gd name="T50" fmla="*/ 88 w 175"/>
              <a:gd name="T51" fmla="*/ 7 h 178"/>
              <a:gd name="T52" fmla="*/ 82 w 175"/>
              <a:gd name="T53" fmla="*/ 40 h 178"/>
              <a:gd name="T54" fmla="*/ 50 w 175"/>
              <a:gd name="T55" fmla="*/ 54 h 178"/>
              <a:gd name="T56" fmla="*/ 48 w 175"/>
              <a:gd name="T57" fmla="*/ 34 h 178"/>
              <a:gd name="T58" fmla="*/ 42 w 175"/>
              <a:gd name="T59" fmla="*/ 58 h 178"/>
              <a:gd name="T60" fmla="*/ 15 w 175"/>
              <a:gd name="T61" fmla="*/ 67 h 178"/>
              <a:gd name="T62" fmla="*/ 17 w 175"/>
              <a:gd name="T63" fmla="*/ 48 h 178"/>
              <a:gd name="T64" fmla="*/ 48 w 175"/>
              <a:gd name="T65" fmla="*/ 34 h 178"/>
              <a:gd name="T66" fmla="*/ 22 w 175"/>
              <a:gd name="T67" fmla="*/ 84 h 178"/>
              <a:gd name="T68" fmla="*/ 22 w 175"/>
              <a:gd name="T69" fmla="*/ 83 h 178"/>
              <a:gd name="T70" fmla="*/ 39 w 175"/>
              <a:gd name="T71" fmla="*/ 89 h 178"/>
              <a:gd name="T72" fmla="*/ 11 w 175"/>
              <a:gd name="T73" fmla="*/ 119 h 178"/>
              <a:gd name="T74" fmla="*/ 42 w 175"/>
              <a:gd name="T75" fmla="*/ 116 h 178"/>
              <a:gd name="T76" fmla="*/ 11 w 175"/>
              <a:gd name="T77" fmla="*/ 119 h 178"/>
              <a:gd name="T78" fmla="*/ 48 w 175"/>
              <a:gd name="T79" fmla="*/ 62 h 178"/>
              <a:gd name="T80" fmla="*/ 92 w 175"/>
              <a:gd name="T81" fmla="*/ 44 h 178"/>
              <a:gd name="T82" fmla="*/ 128 w 175"/>
              <a:gd name="T83" fmla="*/ 66 h 178"/>
              <a:gd name="T84" fmla="*/ 128 w 175"/>
              <a:gd name="T85" fmla="*/ 116 h 178"/>
              <a:gd name="T86" fmla="*/ 84 w 175"/>
              <a:gd name="T87" fmla="*/ 134 h 178"/>
              <a:gd name="T88" fmla="*/ 48 w 175"/>
              <a:gd name="T89" fmla="*/ 112 h 178"/>
              <a:gd name="T90" fmla="*/ 49 w 175"/>
              <a:gd name="T91" fmla="*/ 122 h 178"/>
              <a:gd name="T92" fmla="*/ 74 w 175"/>
              <a:gd name="T93" fmla="*/ 137 h 178"/>
              <a:gd name="T94" fmla="*/ 49 w 175"/>
              <a:gd name="T95" fmla="*/ 122 h 178"/>
              <a:gd name="T96" fmla="*/ 83 w 175"/>
              <a:gd name="T97" fmla="*/ 171 h 178"/>
              <a:gd name="T98" fmla="*/ 73 w 175"/>
              <a:gd name="T99" fmla="*/ 156 h 178"/>
              <a:gd name="T100" fmla="*/ 57 w 175"/>
              <a:gd name="T101" fmla="*/ 145 h 178"/>
              <a:gd name="T102" fmla="*/ 116 w 175"/>
              <a:gd name="T103" fmla="*/ 150 h 178"/>
              <a:gd name="T104" fmla="*/ 119 w 175"/>
              <a:gd name="T105" fmla="*/ 144 h 178"/>
              <a:gd name="T106" fmla="*/ 105 w 175"/>
              <a:gd name="T107" fmla="*/ 134 h 178"/>
              <a:gd name="T108" fmla="*/ 119 w 175"/>
              <a:gd name="T109" fmla="*/ 144 h 178"/>
              <a:gd name="T110" fmla="*/ 128 w 175"/>
              <a:gd name="T111" fmla="*/ 144 h 178"/>
              <a:gd name="T112" fmla="*/ 133 w 175"/>
              <a:gd name="T113" fmla="*/ 120 h 178"/>
              <a:gd name="T114" fmla="*/ 159 w 175"/>
              <a:gd name="T11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" h="178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54"/>
          <p:cNvSpPr>
            <a:spLocks noEditPoints="1"/>
          </p:cNvSpPr>
          <p:nvPr/>
        </p:nvSpPr>
        <p:spPr bwMode="auto">
          <a:xfrm>
            <a:off x="6045668" y="2367484"/>
            <a:ext cx="436245" cy="445770"/>
          </a:xfrm>
          <a:custGeom>
            <a:avLst/>
            <a:gdLst>
              <a:gd name="T0" fmla="*/ 126 w 175"/>
              <a:gd name="T1" fmla="*/ 34 h 178"/>
              <a:gd name="T2" fmla="*/ 53 w 175"/>
              <a:gd name="T3" fmla="*/ 28 h 178"/>
              <a:gd name="T4" fmla="*/ 11 w 175"/>
              <a:gd name="T5" fmla="*/ 44 h 178"/>
              <a:gd name="T6" fmla="*/ 0 w 175"/>
              <a:gd name="T7" fmla="*/ 57 h 178"/>
              <a:gd name="T8" fmla="*/ 14 w 175"/>
              <a:gd name="T9" fmla="*/ 83 h 178"/>
              <a:gd name="T10" fmla="*/ 50 w 175"/>
              <a:gd name="T11" fmla="*/ 145 h 178"/>
              <a:gd name="T12" fmla="*/ 62 w 175"/>
              <a:gd name="T13" fmla="*/ 167 h 178"/>
              <a:gd name="T14" fmla="*/ 79 w 175"/>
              <a:gd name="T15" fmla="*/ 176 h 178"/>
              <a:gd name="T16" fmla="*/ 123 w 175"/>
              <a:gd name="T17" fmla="*/ 151 h 178"/>
              <a:gd name="T18" fmla="*/ 164 w 175"/>
              <a:gd name="T19" fmla="*/ 134 h 178"/>
              <a:gd name="T20" fmla="*/ 171 w 175"/>
              <a:gd name="T21" fmla="*/ 57 h 178"/>
              <a:gd name="T22" fmla="*/ 158 w 175"/>
              <a:gd name="T23" fmla="*/ 89 h 178"/>
              <a:gd name="T24" fmla="*/ 159 w 175"/>
              <a:gd name="T25" fmla="*/ 79 h 178"/>
              <a:gd name="T26" fmla="*/ 142 w 175"/>
              <a:gd name="T27" fmla="*/ 70 h 178"/>
              <a:gd name="T28" fmla="*/ 129 w 175"/>
              <a:gd name="T29" fmla="*/ 40 h 178"/>
              <a:gd name="T30" fmla="*/ 154 w 175"/>
              <a:gd name="T31" fmla="*/ 94 h 178"/>
              <a:gd name="T32" fmla="*/ 154 w 175"/>
              <a:gd name="T33" fmla="*/ 95 h 178"/>
              <a:gd name="T34" fmla="*/ 136 w 175"/>
              <a:gd name="T35" fmla="*/ 89 h 178"/>
              <a:gd name="T36" fmla="*/ 138 w 175"/>
              <a:gd name="T37" fmla="*/ 75 h 178"/>
              <a:gd name="T38" fmla="*/ 148 w 175"/>
              <a:gd name="T39" fmla="*/ 90 h 178"/>
              <a:gd name="T40" fmla="*/ 154 w 175"/>
              <a:gd name="T41" fmla="*/ 94 h 178"/>
              <a:gd name="T42" fmla="*/ 113 w 175"/>
              <a:gd name="T43" fmla="*/ 47 h 178"/>
              <a:gd name="T44" fmla="*/ 122 w 175"/>
              <a:gd name="T45" fmla="*/ 40 h 178"/>
              <a:gd name="T46" fmla="*/ 88 w 175"/>
              <a:gd name="T47" fmla="*/ 7 h 178"/>
              <a:gd name="T48" fmla="*/ 92 w 175"/>
              <a:gd name="T49" fmla="*/ 37 h 178"/>
              <a:gd name="T50" fmla="*/ 88 w 175"/>
              <a:gd name="T51" fmla="*/ 7 h 178"/>
              <a:gd name="T52" fmla="*/ 82 w 175"/>
              <a:gd name="T53" fmla="*/ 40 h 178"/>
              <a:gd name="T54" fmla="*/ 50 w 175"/>
              <a:gd name="T55" fmla="*/ 54 h 178"/>
              <a:gd name="T56" fmla="*/ 48 w 175"/>
              <a:gd name="T57" fmla="*/ 34 h 178"/>
              <a:gd name="T58" fmla="*/ 42 w 175"/>
              <a:gd name="T59" fmla="*/ 58 h 178"/>
              <a:gd name="T60" fmla="*/ 15 w 175"/>
              <a:gd name="T61" fmla="*/ 67 h 178"/>
              <a:gd name="T62" fmla="*/ 17 w 175"/>
              <a:gd name="T63" fmla="*/ 48 h 178"/>
              <a:gd name="T64" fmla="*/ 48 w 175"/>
              <a:gd name="T65" fmla="*/ 34 h 178"/>
              <a:gd name="T66" fmla="*/ 22 w 175"/>
              <a:gd name="T67" fmla="*/ 84 h 178"/>
              <a:gd name="T68" fmla="*/ 22 w 175"/>
              <a:gd name="T69" fmla="*/ 83 h 178"/>
              <a:gd name="T70" fmla="*/ 39 w 175"/>
              <a:gd name="T71" fmla="*/ 89 h 178"/>
              <a:gd name="T72" fmla="*/ 11 w 175"/>
              <a:gd name="T73" fmla="*/ 119 h 178"/>
              <a:gd name="T74" fmla="*/ 42 w 175"/>
              <a:gd name="T75" fmla="*/ 116 h 178"/>
              <a:gd name="T76" fmla="*/ 11 w 175"/>
              <a:gd name="T77" fmla="*/ 119 h 178"/>
              <a:gd name="T78" fmla="*/ 48 w 175"/>
              <a:gd name="T79" fmla="*/ 62 h 178"/>
              <a:gd name="T80" fmla="*/ 92 w 175"/>
              <a:gd name="T81" fmla="*/ 44 h 178"/>
              <a:gd name="T82" fmla="*/ 128 w 175"/>
              <a:gd name="T83" fmla="*/ 66 h 178"/>
              <a:gd name="T84" fmla="*/ 128 w 175"/>
              <a:gd name="T85" fmla="*/ 116 h 178"/>
              <a:gd name="T86" fmla="*/ 84 w 175"/>
              <a:gd name="T87" fmla="*/ 134 h 178"/>
              <a:gd name="T88" fmla="*/ 48 w 175"/>
              <a:gd name="T89" fmla="*/ 112 h 178"/>
              <a:gd name="T90" fmla="*/ 49 w 175"/>
              <a:gd name="T91" fmla="*/ 122 h 178"/>
              <a:gd name="T92" fmla="*/ 74 w 175"/>
              <a:gd name="T93" fmla="*/ 137 h 178"/>
              <a:gd name="T94" fmla="*/ 49 w 175"/>
              <a:gd name="T95" fmla="*/ 122 h 178"/>
              <a:gd name="T96" fmla="*/ 83 w 175"/>
              <a:gd name="T97" fmla="*/ 171 h 178"/>
              <a:gd name="T98" fmla="*/ 73 w 175"/>
              <a:gd name="T99" fmla="*/ 156 h 178"/>
              <a:gd name="T100" fmla="*/ 57 w 175"/>
              <a:gd name="T101" fmla="*/ 145 h 178"/>
              <a:gd name="T102" fmla="*/ 116 w 175"/>
              <a:gd name="T103" fmla="*/ 150 h 178"/>
              <a:gd name="T104" fmla="*/ 119 w 175"/>
              <a:gd name="T105" fmla="*/ 144 h 178"/>
              <a:gd name="T106" fmla="*/ 105 w 175"/>
              <a:gd name="T107" fmla="*/ 134 h 178"/>
              <a:gd name="T108" fmla="*/ 119 w 175"/>
              <a:gd name="T109" fmla="*/ 144 h 178"/>
              <a:gd name="T110" fmla="*/ 128 w 175"/>
              <a:gd name="T111" fmla="*/ 144 h 178"/>
              <a:gd name="T112" fmla="*/ 133 w 175"/>
              <a:gd name="T113" fmla="*/ 120 h 178"/>
              <a:gd name="T114" fmla="*/ 159 w 175"/>
              <a:gd name="T11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" h="178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文本框 21"/>
          <p:cNvSpPr txBox="1"/>
          <p:nvPr/>
        </p:nvSpPr>
        <p:spPr>
          <a:xfrm>
            <a:off x="6416458" y="1191600"/>
            <a:ext cx="525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Levels of Conflict</a:t>
            </a:r>
          </a:p>
        </p:txBody>
      </p:sp>
      <p:sp>
        <p:nvSpPr>
          <p:cNvPr id="50" name="文本框 21"/>
          <p:cNvSpPr txBox="1"/>
          <p:nvPr/>
        </p:nvSpPr>
        <p:spPr>
          <a:xfrm>
            <a:off x="6416458" y="1765727"/>
            <a:ext cx="525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Conflict Continuum</a:t>
            </a:r>
          </a:p>
        </p:txBody>
      </p:sp>
      <p:sp>
        <p:nvSpPr>
          <p:cNvPr id="51" name="文本框 21"/>
          <p:cNvSpPr txBox="1"/>
          <p:nvPr/>
        </p:nvSpPr>
        <p:spPr>
          <a:xfrm>
            <a:off x="6416458" y="2381007"/>
            <a:ext cx="525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Power Continuum</a:t>
            </a:r>
          </a:p>
        </p:txBody>
      </p:sp>
      <p:sp>
        <p:nvSpPr>
          <p:cNvPr id="52" name="文本框 21"/>
          <p:cNvSpPr txBox="1"/>
          <p:nvPr/>
        </p:nvSpPr>
        <p:spPr>
          <a:xfrm>
            <a:off x="963942" y="2736027"/>
            <a:ext cx="10773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Interpreting the lived-meaning of conflict-asking deeper questions about why it happens as it does- is a necessary precursor to determining how to act when you find yourself in a conflict situation.</a:t>
            </a:r>
          </a:p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--</a:t>
            </a:r>
            <a:r>
              <a:rPr lang="en-US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Kellett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and Dalton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2"/>
      <p:bldP spid="30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內容版面配置區 2">
            <a:extLst>
              <a:ext uri="{FF2B5EF4-FFF2-40B4-BE49-F238E27FC236}">
                <a16:creationId xmlns:a16="http://schemas.microsoft.com/office/drawing/2014/main" id="{629AAC1A-8F4A-4F31-96E6-195CCFF38FDF}"/>
              </a:ext>
            </a:extLst>
          </p:cNvPr>
          <p:cNvSpPr>
            <a:spLocks noGrp="1"/>
          </p:cNvSpPr>
          <p:nvPr/>
        </p:nvSpPr>
        <p:spPr>
          <a:xfrm>
            <a:off x="943710" y="278515"/>
            <a:ext cx="11100619" cy="593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Creative resolution of conflict calls for a willingness to squarely confront the issues in conflict, a minimum level of trust in bona fide of the other party to conflict and the use of a rational rather than only the emotional approach.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Mature parties to a conflict are often able to see the super ordinate purpose and use creative problem-solving processes keeping that super ordinate purpose constantly in view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Where situational requirements are unable to bring about the requisite conditions for creative conflict management, third parties may intervene.</a:t>
            </a:r>
          </a:p>
          <a:p>
            <a:r>
              <a:rPr lang="en-US" altLang="zh-TW" dirty="0"/>
              <a:t>Effective strategies: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Conflict is inescapable relationship</a:t>
            </a:r>
            <a:r>
              <a:rPr lang="en-US" altLang="zh-TW" dirty="0"/>
              <a:t>…providing logic for mutually satisfactory, collaborative and developmental resolution of conflict.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Conflict grows out of similarities in the needs and values of parties</a:t>
            </a:r>
            <a:r>
              <a:rPr lang="en-US" altLang="zh-TW" dirty="0"/>
              <a:t>…conflict can be resolved either enlarging resources, or by sharing and collaborating.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Conflict has roots in differing needs and values of interdependent people</a:t>
            </a:r>
            <a:r>
              <a:rPr lang="en-US" altLang="zh-TW" dirty="0"/>
              <a:t>. A creative synthesis kind of resolution may give rise to a better understanding among persons with differing values and needs of each other’s perspectives.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6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47197C70-4EB6-4528-BE20-C0ECFC9BBE13}"/>
              </a:ext>
            </a:extLst>
          </p:cNvPr>
          <p:cNvSpPr/>
          <p:nvPr/>
        </p:nvSpPr>
        <p:spPr>
          <a:xfrm>
            <a:off x="1056005" y="181957"/>
            <a:ext cx="10323871" cy="6494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Change leading to conflict</a:t>
            </a:r>
            <a:r>
              <a:rPr lang="en-US" altLang="zh-TW" sz="2400" dirty="0"/>
              <a:t>: Conflict, change and development are thus closely inter-linked.</a:t>
            </a:r>
          </a:p>
          <a:p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Conflicts, in aid of development, must be faced boldly, deliberately and as a preferred choice</a:t>
            </a:r>
            <a:r>
              <a:rPr lang="en-US" altLang="zh-TW" sz="2400" dirty="0"/>
              <a:t>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Often, </a:t>
            </a:r>
            <a:r>
              <a:rPr lang="en-US" altLang="zh-TW" sz="2400" dirty="0">
                <a:solidFill>
                  <a:srgbClr val="FF0000"/>
                </a:solidFill>
              </a:rPr>
              <a:t>conflicts hold opportunities for developmental interventions to be initiated</a:t>
            </a:r>
            <a:r>
              <a:rPr lang="en-US" altLang="zh-TW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rgbClr val="FF0000"/>
                </a:solidFill>
              </a:rPr>
              <a:t>Two basic assumptions</a:t>
            </a:r>
            <a:r>
              <a:rPr lang="en-US" altLang="zh-TW" sz="2400" dirty="0"/>
              <a:t>:</a:t>
            </a:r>
          </a:p>
          <a:p>
            <a:pPr marL="360363" indent="-360363"/>
            <a:r>
              <a:rPr lang="en-US" altLang="zh-TW" sz="2400" dirty="0"/>
              <a:t> 1. Differences among people should not be regarded as inherently “good” or </a:t>
            </a:r>
            <a:r>
              <a:rPr lang="en-US" altLang="zh-TW" sz="2400" dirty="0" smtClean="0"/>
              <a:t>   “</a:t>
            </a:r>
            <a:r>
              <a:rPr lang="en-US" altLang="zh-TW" sz="2400" dirty="0"/>
              <a:t>bad”.</a:t>
            </a:r>
          </a:p>
          <a:p>
            <a:pPr marL="452438" indent="-452438"/>
            <a:r>
              <a:rPr lang="en-US" altLang="zh-TW" sz="2400" dirty="0"/>
              <a:t> 2. There is no one “right” way to deal with differences….on the basis of an insightful diagnosis and understanding of the factors with which he is faced at that 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39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:a16="http://schemas.microsoft.com/office/drawing/2014/main" id="{0957E77A-5111-4043-A469-DDCAF8152797}"/>
              </a:ext>
            </a:extLst>
          </p:cNvPr>
          <p:cNvSpPr>
            <a:spLocks noGrp="1"/>
          </p:cNvSpPr>
          <p:nvPr/>
        </p:nvSpPr>
        <p:spPr>
          <a:xfrm>
            <a:off x="1175282" y="157146"/>
            <a:ext cx="10178322" cy="807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Conflict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30F8DE39-6661-44C2-946A-7245FCDC7EA0}"/>
              </a:ext>
            </a:extLst>
          </p:cNvPr>
          <p:cNvSpPr>
            <a:spLocks noGrp="1"/>
          </p:cNvSpPr>
          <p:nvPr/>
        </p:nvSpPr>
        <p:spPr>
          <a:xfrm>
            <a:off x="1006839" y="1084056"/>
            <a:ext cx="10178322" cy="468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Conflict occurs when </a:t>
            </a:r>
            <a:r>
              <a:rPr lang="en-US" altLang="zh-TW" sz="2400" dirty="0">
                <a:solidFill>
                  <a:srgbClr val="FF0000"/>
                </a:solidFill>
              </a:rPr>
              <a:t>individuals are not able to choose among the available alternative courses of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Conflict between two </a:t>
            </a:r>
            <a:r>
              <a:rPr lang="en-US" altLang="zh-TW" sz="2400" dirty="0">
                <a:solidFill>
                  <a:srgbClr val="FF0000"/>
                </a:solidFill>
              </a:rPr>
              <a:t>individuals implies that they have conflicting perceptions, values and goals.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Conflict is a dynamic process as </a:t>
            </a:r>
            <a:r>
              <a:rPr lang="en-US" altLang="zh-TW" sz="2400" dirty="0">
                <a:solidFill>
                  <a:srgbClr val="FF0000"/>
                </a:solidFill>
              </a:rPr>
              <a:t>it indicates a series of events</a:t>
            </a:r>
            <a:r>
              <a:rPr lang="en-US" altLang="zh-TW" sz="2400" dirty="0"/>
              <a:t>. Each conflict is made up of a series of interlocking conflict episodes.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Conflict must be perceived by the parties to it. If no one is aware of a conflict, then it is generally agreed that no conflict exists.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**All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religions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try to assist “conflict management” to self growth!</a:t>
            </a:r>
          </a:p>
        </p:txBody>
      </p:sp>
    </p:spTree>
    <p:extLst>
      <p:ext uri="{BB962C8B-B14F-4D97-AF65-F5344CB8AC3E}">
        <p14:creationId xmlns:p14="http://schemas.microsoft.com/office/powerpoint/2010/main" val="1151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標題 3">
            <a:extLst>
              <a:ext uri="{FF2B5EF4-FFF2-40B4-BE49-F238E27FC236}">
                <a16:creationId xmlns:a16="http://schemas.microsoft.com/office/drawing/2014/main" id="{69C36469-6EBC-4312-9164-49CDFC3C6374}"/>
              </a:ext>
            </a:extLst>
          </p:cNvPr>
          <p:cNvSpPr>
            <a:spLocks noGrp="1"/>
          </p:cNvSpPr>
          <p:nvPr/>
        </p:nvSpPr>
        <p:spPr>
          <a:xfrm>
            <a:off x="1068519" y="223444"/>
            <a:ext cx="10178322" cy="1092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Finding a way out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─認知心理學</a:t>
            </a:r>
          </a:p>
        </p:txBody>
      </p:sp>
      <p:sp>
        <p:nvSpPr>
          <p:cNvPr id="16" name="矩形 15"/>
          <p:cNvSpPr/>
          <p:nvPr/>
        </p:nvSpPr>
        <p:spPr>
          <a:xfrm>
            <a:off x="598255" y="866156"/>
            <a:ext cx="11118850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8EF2E184-5A50-4C0A-9AAF-BA3B4C3AA811}"/>
              </a:ext>
            </a:extLst>
          </p:cNvPr>
          <p:cNvSpPr>
            <a:spLocks noGrp="1"/>
          </p:cNvSpPr>
          <p:nvPr/>
        </p:nvSpPr>
        <p:spPr>
          <a:xfrm>
            <a:off x="932744" y="1438744"/>
            <a:ext cx="10178322" cy="4365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心念</a:t>
            </a: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轉一轉，世界大不同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你意非我意，我意非你意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你和我之意，未必何他意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你我他之意，是否合天意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若不合天意、世事難如意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主旨非我意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專心仰賴祢，不可倚靠自己的聰明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在一切所行的事上都要認定祢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祢必指引我的路</a:t>
            </a: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2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7519CA54-CC18-428E-8E08-02CD33DB4BDD}"/>
              </a:ext>
            </a:extLst>
          </p:cNvPr>
          <p:cNvSpPr>
            <a:spLocks noGrp="1"/>
          </p:cNvSpPr>
          <p:nvPr/>
        </p:nvSpPr>
        <p:spPr>
          <a:xfrm>
            <a:off x="1151217" y="139700"/>
            <a:ext cx="10178322" cy="954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of conflict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8F9F8B4A-7575-4D47-AA58-88577E58FB4F}"/>
              </a:ext>
            </a:extLst>
          </p:cNvPr>
          <p:cNvSpPr>
            <a:spLocks noGrp="1"/>
          </p:cNvSpPr>
          <p:nvPr/>
        </p:nvSpPr>
        <p:spPr>
          <a:xfrm>
            <a:off x="1006839" y="1157798"/>
            <a:ext cx="10178322" cy="454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There have been </a:t>
            </a:r>
            <a:r>
              <a:rPr lang="en-US" altLang="zh-TW" dirty="0">
                <a:solidFill>
                  <a:srgbClr val="FF0000"/>
                </a:solidFill>
              </a:rPr>
              <a:t>different perception </a:t>
            </a:r>
            <a:r>
              <a:rPr lang="en-US" altLang="zh-TW" dirty="0"/>
              <a:t>over the role of conflict.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Traditional view: Conflicts are considered bad and required to be avoided.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Human Relations view: Conflicts are bound to be there and management should always be concerned with avoiding conflicts.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Interactionist view (Modern view): Leader should allow some conflicts to happen in the group so that the group always remain viable- self- critical and creative</a:t>
            </a:r>
            <a:r>
              <a:rPr lang="en-US" altLang="zh-TW" dirty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>
                <a:solidFill>
                  <a:srgbClr val="7030A0"/>
                </a:solidFill>
              </a:rPr>
              <a:t>   Encouraging conflict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>
                <a:solidFill>
                  <a:srgbClr val="7030A0"/>
                </a:solidFill>
              </a:rPr>
              <a:t>   A positive force in a group and necessary for a group to perform effectively</a:t>
            </a:r>
          </a:p>
          <a:p>
            <a:pPr marL="354013" indent="-354013">
              <a:buFont typeface="Wingdings" panose="05000000000000000000" pitchFamily="2" charset="2"/>
              <a:buChar char="p"/>
            </a:pPr>
            <a:r>
              <a:rPr lang="en-US" altLang="zh-TW" dirty="0">
                <a:solidFill>
                  <a:srgbClr val="7030A0"/>
                </a:solidFill>
              </a:rPr>
              <a:t>The group may remain viable, self-critical and creative….to keep the group progressive and 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innovative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>
                <a:solidFill>
                  <a:srgbClr val="7030A0"/>
                </a:solidFill>
              </a:rPr>
              <a:t>  It must be kept under control to avoid their dysfunctional consequences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0F09E4DB-17BC-4210-8318-D3A78852EDD5}"/>
              </a:ext>
            </a:extLst>
          </p:cNvPr>
          <p:cNvSpPr>
            <a:spLocks noGrp="1"/>
          </p:cNvSpPr>
          <p:nvPr/>
        </p:nvSpPr>
        <p:spPr>
          <a:xfrm>
            <a:off x="1149551" y="174693"/>
            <a:ext cx="10172700" cy="149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and </a:t>
            </a:r>
            <a:br>
              <a:rPr lang="en-US" altLang="zh-TW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dysfunctional aspects of conflict</a:t>
            </a:r>
            <a:endParaRPr lang="zh-TW" alt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63E135A1-3DBD-4794-9978-4068F3157ACD}"/>
              </a:ext>
            </a:extLst>
          </p:cNvPr>
          <p:cNvSpPr>
            <a:spLocks noGrp="1"/>
          </p:cNvSpPr>
          <p:nvPr/>
        </p:nvSpPr>
        <p:spPr>
          <a:xfrm>
            <a:off x="992605" y="1497738"/>
            <a:ext cx="4800600" cy="589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Functional conflicts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內容版面配置區 4">
            <a:extLst>
              <a:ext uri="{FF2B5EF4-FFF2-40B4-BE49-F238E27FC236}">
                <a16:creationId xmlns:a16="http://schemas.microsoft.com/office/drawing/2014/main" id="{ECEF6F68-CD6E-426B-978A-4086BC00D341}"/>
              </a:ext>
            </a:extLst>
          </p:cNvPr>
          <p:cNvSpPr>
            <a:spLocks noGrp="1"/>
          </p:cNvSpPr>
          <p:nvPr/>
        </p:nvSpPr>
        <p:spPr>
          <a:xfrm>
            <a:off x="896352" y="2266239"/>
            <a:ext cx="4800600" cy="3801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Release of  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Analytical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Group Cohesiveness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Competition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Challenge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Stimulation for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Identification of Weaknesses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Awareness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High Quality Decision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Enjoyment</a:t>
            </a:r>
            <a:endParaRPr lang="zh-TW" altLang="en-US" dirty="0"/>
          </a:p>
        </p:txBody>
      </p:sp>
      <p:sp>
        <p:nvSpPr>
          <p:cNvPr id="15" name="文字版面配置區 5">
            <a:extLst>
              <a:ext uri="{FF2B5EF4-FFF2-40B4-BE49-F238E27FC236}">
                <a16:creationId xmlns:a16="http://schemas.microsoft.com/office/drawing/2014/main" id="{BA0463B6-36E6-4B9E-830C-C13743DAB088}"/>
              </a:ext>
            </a:extLst>
          </p:cNvPr>
          <p:cNvSpPr>
            <a:spLocks noGrp="1"/>
          </p:cNvSpPr>
          <p:nvPr/>
        </p:nvSpPr>
        <p:spPr>
          <a:xfrm>
            <a:off x="5428247" y="1566564"/>
            <a:ext cx="4800600" cy="521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7030A0"/>
                </a:solidFill>
              </a:rPr>
              <a:t>Dysfunctional conflicts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92969119-D3EA-4870-80D0-118F396F4BC2}"/>
              </a:ext>
            </a:extLst>
          </p:cNvPr>
          <p:cNvSpPr>
            <a:spLocks noGrp="1"/>
          </p:cNvSpPr>
          <p:nvPr/>
        </p:nvSpPr>
        <p:spPr>
          <a:xfrm>
            <a:off x="5428247" y="2178007"/>
            <a:ext cx="4800600" cy="3801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altLang="zh-TW" dirty="0"/>
              <a:t>High Employee Turnover</a:t>
            </a:r>
          </a:p>
          <a:p>
            <a:pPr marL="457200" indent="-457200">
              <a:buAutoNum type="arabicPeriod"/>
            </a:pPr>
            <a:r>
              <a:rPr lang="en-US" altLang="zh-TW" dirty="0"/>
              <a:t>Tension</a:t>
            </a:r>
          </a:p>
          <a:p>
            <a:pPr marL="457200" indent="-457200">
              <a:buAutoNum type="arabicPeriod"/>
            </a:pPr>
            <a:r>
              <a:rPr lang="en-US" altLang="zh-TW" dirty="0"/>
              <a:t>Dissatisfaction</a:t>
            </a:r>
          </a:p>
          <a:p>
            <a:pPr marL="457200" indent="-457200">
              <a:buAutoNum type="arabicPeriod"/>
            </a:pPr>
            <a:r>
              <a:rPr lang="en-US" altLang="zh-TW" dirty="0"/>
              <a:t>Climate of Distrust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7030A0"/>
                </a:solidFill>
              </a:rPr>
              <a:t>Personal vs Organizational Goals</a:t>
            </a:r>
          </a:p>
          <a:p>
            <a:pPr marL="457200" indent="-457200">
              <a:buAutoNum type="arabicPeriod"/>
            </a:pPr>
            <a:r>
              <a:rPr lang="en-US" altLang="zh-TW" dirty="0"/>
              <a:t>Conflict as a Cost</a:t>
            </a:r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**Conflicts may distract the attention of the members of organization from organizational goals. It seems personal victory becomes more important than the organizational goals.</a:t>
            </a:r>
          </a:p>
          <a:p>
            <a:pPr marL="457200" indent="-4572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6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69570" y="-6985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3" name="Picture 2" descr="åçæå°çµæ">
            <a:extLst>
              <a:ext uri="{FF2B5EF4-FFF2-40B4-BE49-F238E27FC236}">
                <a16:creationId xmlns:a16="http://schemas.microsoft.com/office/drawing/2014/main" id="{8A483D7E-3FD3-4118-90F4-376C0501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72" y="958215"/>
            <a:ext cx="10114541" cy="53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CA5CDAC3-48D8-409E-A1F9-2F5DDE3AC0A2}"/>
              </a:ext>
            </a:extLst>
          </p:cNvPr>
          <p:cNvSpPr>
            <a:spLocks noGrp="1"/>
          </p:cNvSpPr>
          <p:nvPr/>
        </p:nvSpPr>
        <p:spPr>
          <a:xfrm>
            <a:off x="1343723" y="151623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Level of conflict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916</Words>
  <Application>Microsoft Office PowerPoint</Application>
  <PresentationFormat>寬螢幕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宋体</vt:lpstr>
      <vt:lpstr>新細明體</vt:lpstr>
      <vt:lpstr>Arial</vt:lpstr>
      <vt:lpstr>Calibri</vt:lpstr>
      <vt:lpstr>Calibri Light</vt:lpstr>
      <vt:lpstr>Wingdings</vt:lpstr>
      <vt:lpstr>微軟正黑體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Helen Peng</cp:lastModifiedBy>
  <cp:revision>39</cp:revision>
  <dcterms:created xsi:type="dcterms:W3CDTF">2017-07-04T12:53:00Z</dcterms:created>
  <dcterms:modified xsi:type="dcterms:W3CDTF">2020-07-18T02:52:15Z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