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2" r:id="rId3"/>
    <p:sldId id="261" r:id="rId4"/>
    <p:sldId id="312" r:id="rId5"/>
    <p:sldId id="313" r:id="rId6"/>
    <p:sldId id="314" r:id="rId7"/>
    <p:sldId id="315" r:id="rId8"/>
    <p:sldId id="316" r:id="rId9"/>
    <p:sldId id="317" r:id="rId10"/>
    <p:sldId id="284" r:id="rId11"/>
    <p:sldId id="285" r:id="rId12"/>
    <p:sldId id="286" r:id="rId13"/>
    <p:sldId id="287" r:id="rId14"/>
    <p:sldId id="288" r:id="rId15"/>
    <p:sldId id="28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2C"/>
    <a:srgbClr val="3D73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938" autoAdjust="0"/>
  </p:normalViewPr>
  <p:slideViewPr>
    <p:cSldViewPr snapToGrid="0">
      <p:cViewPr>
        <p:scale>
          <a:sx n="50" d="100"/>
          <a:sy n="50" d="100"/>
        </p:scale>
        <p:origin x="-58" y="-71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18D59-90AF-4238-9752-69BA617BA915}" type="datetimeFigureOut">
              <a:rPr lang="zh-CN" altLang="en-US" smtClean="0"/>
              <a:t>2020/6/29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F97F4-F6CB-4D79-B45A-962B8C3CB441}" type="slidenum">
              <a:rPr lang="zh-CN" altLang="en-US" smtClean="0"/>
              <a:t>‹#›</a:t>
            </a:fld>
            <a:endParaRPr lang="zh-CN" altLang="en-US"/>
          </a:p>
        </p:txBody>
      </p:sp>
    </p:spTree>
    <p:extLst>
      <p:ext uri="{BB962C8B-B14F-4D97-AF65-F5344CB8AC3E}">
        <p14:creationId xmlns:p14="http://schemas.microsoft.com/office/powerpoint/2010/main" val="53022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18192E-5FA0-4F64-8608-8156D1B76C0E}" type="slidenum">
              <a:rPr lang="zh-CN" altLang="en-US" smtClean="0"/>
              <a:t>2</a:t>
            </a:fld>
            <a:endParaRPr lang="zh-CN" altLang="en-US"/>
          </a:p>
        </p:txBody>
      </p:sp>
    </p:spTree>
    <p:extLst>
      <p:ext uri="{BB962C8B-B14F-4D97-AF65-F5344CB8AC3E}">
        <p14:creationId xmlns:p14="http://schemas.microsoft.com/office/powerpoint/2010/main" val="3998679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latin typeface="Calibri"/>
                <a:ea typeface="宋体"/>
              </a:rPr>
              <a:pPr/>
              <a:t>11</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1221129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1221129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latin typeface="Calibri"/>
                <a:ea typeface="宋体"/>
              </a:rPr>
              <a:pPr/>
              <a:t>10</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1221129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xmlns="" id="{62ABD1E9-97B8-4516-8CF6-0533C9E560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标题 1">
            <a:extLst>
              <a:ext uri="{FF2B5EF4-FFF2-40B4-BE49-F238E27FC236}">
                <a16:creationId xmlns:a16="http://schemas.microsoft.com/office/drawing/2014/main" xmlns="" id="{84431397-7D5D-4217-8492-6A4D002263F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xmlns="" id="{9384188F-6B08-415E-BCE2-FB61EAED5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a:extLst>
              <a:ext uri="{FF2B5EF4-FFF2-40B4-BE49-F238E27FC236}">
                <a16:creationId xmlns:a16="http://schemas.microsoft.com/office/drawing/2014/main" xmlns="" id="{CFE555F7-2342-4D93-AECB-DB8F6742D7D3}"/>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5" name="页脚占位符 4">
            <a:extLst>
              <a:ext uri="{FF2B5EF4-FFF2-40B4-BE49-F238E27FC236}">
                <a16:creationId xmlns:a16="http://schemas.microsoft.com/office/drawing/2014/main" xmlns="" id="{EAB603EC-E669-43D3-9C63-0D34B2DECC9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62C7098C-7AF1-4A45-B61C-13B1874DA61B}"/>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381417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479A891-F492-42CD-965E-9C2B0A20A54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C2E05C52-ECDE-4E0B-9E58-B95C3CBA28CD}"/>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CED005AA-7496-436C-BD48-3A529CB29329}"/>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5" name="页脚占位符 4">
            <a:extLst>
              <a:ext uri="{FF2B5EF4-FFF2-40B4-BE49-F238E27FC236}">
                <a16:creationId xmlns:a16="http://schemas.microsoft.com/office/drawing/2014/main" xmlns="" id="{E13BE20C-57B2-40C1-8059-6C4F2D00057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D45A331B-8C0C-4425-A175-0D2469C06F1A}"/>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82397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A97B430F-1145-4D83-9279-E0CFAD05370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6E460591-9BF0-4C29-B76C-DC4A3A8F263F}"/>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2B84F716-7828-434B-AB79-D7D380AF105C}"/>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5" name="页脚占位符 4">
            <a:extLst>
              <a:ext uri="{FF2B5EF4-FFF2-40B4-BE49-F238E27FC236}">
                <a16:creationId xmlns:a16="http://schemas.microsoft.com/office/drawing/2014/main" xmlns="" id="{1237B343-74D3-478D-9066-B731849EDCB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69367E0C-90AB-4D1E-BB35-C074C8E1768B}"/>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596746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507715742"/>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369F794-316B-4EC6-B225-57B4E1C1D26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04859784-0DE1-454B-9165-5BC73C667754}"/>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90F1F16-8698-463A-AD5A-D4C254058969}"/>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5" name="页脚占位符 4">
            <a:extLst>
              <a:ext uri="{FF2B5EF4-FFF2-40B4-BE49-F238E27FC236}">
                <a16:creationId xmlns:a16="http://schemas.microsoft.com/office/drawing/2014/main" xmlns="" id="{8509C499-9FAA-48C9-8C9A-FC7B997D84A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F0CEF278-2FE0-40AD-8EEB-07B0F9CC85B5}"/>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1812493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5E9DE69-807B-4BAA-A103-75DBC28C919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66C5EF26-EA1C-4DB1-AB86-556B793213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xmlns="" id="{DD01444F-6A39-4A51-B502-B66F11D4713B}"/>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5" name="页脚占位符 4">
            <a:extLst>
              <a:ext uri="{FF2B5EF4-FFF2-40B4-BE49-F238E27FC236}">
                <a16:creationId xmlns:a16="http://schemas.microsoft.com/office/drawing/2014/main" xmlns="" id="{FB1A3BD4-B887-4183-ACD4-22FC11657A7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7D1721A2-0BA4-494F-925D-6100492AFF04}"/>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75600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7738E44-16FC-4D02-BD98-D2EA0BE8C0D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AF855E28-9324-4275-9B6D-F26CBE151C61}"/>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xmlns="" id="{06933B2F-A3BF-4AC1-9406-A9B4DD4D9ED1}"/>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xmlns="" id="{B0868B3F-9C2B-4FBC-B38A-D65DDD6E3BFB}"/>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6" name="页脚占位符 5">
            <a:extLst>
              <a:ext uri="{FF2B5EF4-FFF2-40B4-BE49-F238E27FC236}">
                <a16:creationId xmlns:a16="http://schemas.microsoft.com/office/drawing/2014/main" xmlns="" id="{E6763AA0-16F2-4106-8E0F-919835D25B0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EC80BD8A-8A4B-4D06-8D75-EC049DEEDFC5}"/>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307714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9C5D555-4872-441E-A407-9AB186F9DE9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F5ABB491-C735-4FA2-AA92-5EB582133B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xmlns="" id="{B1A3CF07-10A8-4275-BD8C-E401CA5739C4}"/>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xmlns="" id="{04D65820-1814-4FDA-85A6-8E7BD70530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xmlns="" id="{055646EB-E378-443A-811F-A03C5844E15E}"/>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xmlns="" id="{090ADB89-0F24-40C2-9345-6711CEDA9106}"/>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8" name="页脚占位符 7">
            <a:extLst>
              <a:ext uri="{FF2B5EF4-FFF2-40B4-BE49-F238E27FC236}">
                <a16:creationId xmlns:a16="http://schemas.microsoft.com/office/drawing/2014/main" xmlns="" id="{59ACC5EC-7A03-481D-BAF9-1F4BB96F9A6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B6A5BA2D-519B-4F27-AC17-FC890C8707A2}"/>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29401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D9A0861-F047-420E-AE54-58D375D3290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349C7FAE-0D1F-48F1-9939-6B4FF4010A4D}"/>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4" name="页脚占位符 3">
            <a:extLst>
              <a:ext uri="{FF2B5EF4-FFF2-40B4-BE49-F238E27FC236}">
                <a16:creationId xmlns:a16="http://schemas.microsoft.com/office/drawing/2014/main" xmlns="" id="{38461C34-05F1-416D-B653-180B8148108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E32FC3D3-D076-49DF-85E8-0DF32E0BE6EC}"/>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254722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47470B58-4A0B-4AE1-BD28-0E2ECE1626C4}"/>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3" name="页脚占位符 2">
            <a:extLst>
              <a:ext uri="{FF2B5EF4-FFF2-40B4-BE49-F238E27FC236}">
                <a16:creationId xmlns:a16="http://schemas.microsoft.com/office/drawing/2014/main" xmlns="" id="{0A738870-8CA6-4A88-BCFC-A6F3FC057361}"/>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296EEB8F-F68B-41BC-B31D-F249DBE4EACC}"/>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271505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8E933CB-1458-4921-A530-E3F25B4AFEC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9EAB0C7B-720F-4669-BF7D-B2FC254C84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xmlns="" id="{8808BB0D-A0A0-463A-BD8B-2F7D54283C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xmlns="" id="{A90FC4C0-CC6F-4890-81C3-31AE8CEE5278}"/>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6" name="页脚占位符 5">
            <a:extLst>
              <a:ext uri="{FF2B5EF4-FFF2-40B4-BE49-F238E27FC236}">
                <a16:creationId xmlns:a16="http://schemas.microsoft.com/office/drawing/2014/main" xmlns="" id="{B413A2BE-F113-4647-B7A3-A6F7811347F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EE31A453-C151-42AC-869E-EA9F4CB7EDA8}"/>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377602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1C0C9BE-DA7C-465F-8C9B-97FA5F3DD45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E4C1257E-AF54-4401-B364-046377F12D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F8CB8513-37C0-457E-BA3D-831339466B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xmlns="" id="{EF2623EB-5DA3-44A5-919D-797B6472E9DD}"/>
              </a:ext>
            </a:extLst>
          </p:cNvPr>
          <p:cNvSpPr>
            <a:spLocks noGrp="1"/>
          </p:cNvSpPr>
          <p:nvPr>
            <p:ph type="dt" sz="half" idx="10"/>
          </p:nvPr>
        </p:nvSpPr>
        <p:spPr/>
        <p:txBody>
          <a:bodyPr/>
          <a:lstStyle/>
          <a:p>
            <a:fld id="{E8ED1AC8-1EF1-4C7B-A985-3134C8541CC1}" type="datetimeFigureOut">
              <a:rPr lang="zh-CN" altLang="en-US" smtClean="0"/>
              <a:t>2020/6/29</a:t>
            </a:fld>
            <a:endParaRPr lang="zh-CN" altLang="en-US"/>
          </a:p>
        </p:txBody>
      </p:sp>
      <p:sp>
        <p:nvSpPr>
          <p:cNvPr id="6" name="页脚占位符 5">
            <a:extLst>
              <a:ext uri="{FF2B5EF4-FFF2-40B4-BE49-F238E27FC236}">
                <a16:creationId xmlns:a16="http://schemas.microsoft.com/office/drawing/2014/main" xmlns="" id="{28A467F8-4B39-49A4-8E41-606E0DF34B3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59FA783D-595D-4FCD-A77A-11FC0292A267}"/>
              </a:ext>
            </a:extLst>
          </p:cNvPr>
          <p:cNvSpPr>
            <a:spLocks noGrp="1"/>
          </p:cNvSpPr>
          <p:nvPr>
            <p:ph type="sldNum" sz="quarter" idx="12"/>
          </p:nvPr>
        </p:nvSpPr>
        <p:spPr/>
        <p:txBody>
          <a:body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315471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xmlns="" id="{B1A67C52-4AD9-419D-B6C3-7A482D063CA7}"/>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标题占位符 1">
            <a:extLst>
              <a:ext uri="{FF2B5EF4-FFF2-40B4-BE49-F238E27FC236}">
                <a16:creationId xmlns:a16="http://schemas.microsoft.com/office/drawing/2014/main" xmlns="" id="{51A82A71-007A-4601-B650-667F13516C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4135E206-8BFB-4B0A-A5C9-C3EB28CBC3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D3AC099-A22D-4D90-9154-68F6789698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D1AC8-1EF1-4C7B-A985-3134C8541CC1}" type="datetimeFigureOut">
              <a:rPr lang="zh-CN" altLang="en-US" smtClean="0"/>
              <a:t>2020/6/29</a:t>
            </a:fld>
            <a:endParaRPr lang="zh-CN" altLang="en-US"/>
          </a:p>
        </p:txBody>
      </p:sp>
      <p:sp>
        <p:nvSpPr>
          <p:cNvPr id="5" name="页脚占位符 4">
            <a:extLst>
              <a:ext uri="{FF2B5EF4-FFF2-40B4-BE49-F238E27FC236}">
                <a16:creationId xmlns:a16="http://schemas.microsoft.com/office/drawing/2014/main" xmlns="" id="{8968C728-37D1-4121-B759-9B23D5D1E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9909B293-F8D7-4E7A-B2F0-65E8AF8915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E70FE-0294-48E1-99EE-76A5A79933AA}" type="slidenum">
              <a:rPr lang="zh-CN" altLang="en-US" smtClean="0"/>
              <a:t>‹#›</a:t>
            </a:fld>
            <a:endParaRPr lang="zh-CN" altLang="en-US"/>
          </a:p>
        </p:txBody>
      </p:sp>
    </p:spTree>
    <p:extLst>
      <p:ext uri="{BB962C8B-B14F-4D97-AF65-F5344CB8AC3E}">
        <p14:creationId xmlns:p14="http://schemas.microsoft.com/office/powerpoint/2010/main" val="2122536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xmlns="" id="{883E6F43-4D3F-4134-851F-96D114D60A0A}"/>
              </a:ext>
            </a:extLst>
          </p:cNvPr>
          <p:cNvSpPr>
            <a:spLocks noChangeArrowheads="1"/>
          </p:cNvSpPr>
          <p:nvPr/>
        </p:nvSpPr>
        <p:spPr bwMode="auto">
          <a:xfrm>
            <a:off x="2498620" y="1572151"/>
            <a:ext cx="7246275" cy="2760663"/>
          </a:xfrm>
          <a:prstGeom prst="rect">
            <a:avLst/>
          </a:prstGeom>
          <a:noFill/>
          <a:ln w="38100" cap="flat">
            <a:solidFill>
              <a:srgbClr val="3D735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ea typeface="方正清刻本悦宋简体" panose="02000000000000000000" pitchFamily="2" charset="-122"/>
            </a:endParaRPr>
          </a:p>
        </p:txBody>
      </p:sp>
      <p:sp>
        <p:nvSpPr>
          <p:cNvPr id="5" name="文本框 4">
            <a:extLst>
              <a:ext uri="{FF2B5EF4-FFF2-40B4-BE49-F238E27FC236}">
                <a16:creationId xmlns:a16="http://schemas.microsoft.com/office/drawing/2014/main" xmlns="" id="{3A5D9C7A-F8D3-48D8-916A-D4FE74E97EEF}"/>
              </a:ext>
            </a:extLst>
          </p:cNvPr>
          <p:cNvSpPr txBox="1"/>
          <p:nvPr/>
        </p:nvSpPr>
        <p:spPr>
          <a:xfrm>
            <a:off x="3408019" y="1888223"/>
            <a:ext cx="5812181" cy="1785104"/>
          </a:xfrm>
          <a:prstGeom prst="rect">
            <a:avLst/>
          </a:prstGeom>
          <a:noFill/>
        </p:spPr>
        <p:txBody>
          <a:bodyPr wrap="square" rtlCol="0">
            <a:spAutoFit/>
          </a:bodyPr>
          <a:lstStyle/>
          <a:p>
            <a:pPr algn="ctr"/>
            <a:r>
              <a:rPr lang="en-US" altLang="zh-CN" sz="5500" dirty="0">
                <a:solidFill>
                  <a:srgbClr val="3D7351"/>
                </a:solidFill>
                <a:latin typeface="MS UI Gothic" pitchFamily="34" charset="-128"/>
                <a:ea typeface="MS UI Gothic" pitchFamily="34" charset="-128"/>
              </a:rPr>
              <a:t>Role of power in negotiation</a:t>
            </a:r>
            <a:endParaRPr lang="zh-CN" altLang="en-US" sz="5500" dirty="0">
              <a:solidFill>
                <a:srgbClr val="3D7351"/>
              </a:solidFill>
              <a:latin typeface="MS UI Gothic" pitchFamily="34" charset="-128"/>
              <a:ea typeface="MS UI Gothic" pitchFamily="34" charset="-128"/>
            </a:endParaRPr>
          </a:p>
        </p:txBody>
      </p:sp>
      <p:sp>
        <p:nvSpPr>
          <p:cNvPr id="13" name="副標題 2">
            <a:extLst>
              <a:ext uri="{FF2B5EF4-FFF2-40B4-BE49-F238E27FC236}">
                <a16:creationId xmlns="" xmlns:a16="http://schemas.microsoft.com/office/drawing/2014/main" id="{85B9F252-087B-40D9-A51A-D926C5037CFF}"/>
              </a:ext>
            </a:extLst>
          </p:cNvPr>
          <p:cNvSpPr>
            <a:spLocks noGrp="1"/>
          </p:cNvSpPr>
          <p:nvPr>
            <p:ph type="subTitle" idx="1"/>
          </p:nvPr>
        </p:nvSpPr>
        <p:spPr>
          <a:xfrm>
            <a:off x="2099070" y="5171476"/>
            <a:ext cx="8045373" cy="742279"/>
          </a:xfrm>
        </p:spPr>
        <p:txBody>
          <a:bodyPr/>
          <a:lstStyle/>
          <a:p>
            <a:r>
              <a:rPr lang="en-US" altLang="zh-TW" b="1" dirty="0">
                <a:solidFill>
                  <a:schemeClr val="accent6">
                    <a:lumMod val="50000"/>
                  </a:schemeClr>
                </a:solidFill>
              </a:rPr>
              <a:t>Helen Peng</a:t>
            </a:r>
            <a:endParaRPr lang="zh-TW" altLang="en-US" b="1" dirty="0">
              <a:solidFill>
                <a:schemeClr val="accent6">
                  <a:lumMod val="50000"/>
                </a:schemeClr>
              </a:solidFill>
            </a:endParaRPr>
          </a:p>
        </p:txBody>
      </p:sp>
    </p:spTree>
    <p:extLst>
      <p:ext uri="{BB962C8B-B14F-4D97-AF65-F5344CB8AC3E}">
        <p14:creationId xmlns:p14="http://schemas.microsoft.com/office/powerpoint/2010/main" val="1812219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1000"/>
                                        <p:tgtEl>
                                          <p:spTgt spid="4"/>
                                        </p:tgtEl>
                                      </p:cBhvr>
                                    </p:animEffect>
                                  </p:childTnLst>
                                </p:cTn>
                              </p:par>
                            </p:childTnLst>
                          </p:cTn>
                        </p:par>
                        <p:par>
                          <p:cTn id="8" fill="hold">
                            <p:stCondLst>
                              <p:cond delay="1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5"/>
                                        </p:tgtEl>
                                        <p:attrNameLst>
                                          <p:attrName>ppt_y</p:attrName>
                                        </p:attrNameLst>
                                      </p:cBhvr>
                                      <p:tavLst>
                                        <p:tav tm="0">
                                          <p:val>
                                            <p:strVal val="#ppt_y"/>
                                          </p:val>
                                        </p:tav>
                                        <p:tav tm="100000">
                                          <p:val>
                                            <p:strVal val="#ppt_y"/>
                                          </p:val>
                                        </p:tav>
                                      </p:tavLst>
                                    </p:anim>
                                    <p:anim calcmode="lin" valueType="num">
                                      <p:cBhvr>
                                        <p:cTn id="13"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10034906"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10178322" cy="149213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prstClr val="white"/>
                </a:solidFill>
                <a:latin typeface="Arial" panose="020B0604020202020204" pitchFamily="34" charset="0"/>
                <a:cs typeface="Arial" panose="020B0604020202020204" pitchFamily="34" charset="0"/>
              </a:rPr>
              <a:t>Use of power in negotiation</a:t>
            </a:r>
            <a:r>
              <a:rPr lang="en-US" altLang="zh-TW" sz="5400" dirty="0" smtClean="0">
                <a:solidFill>
                  <a:srgbClr val="000000"/>
                </a:solidFill>
                <a:latin typeface="Arial" panose="020B0604020202020204" pitchFamily="34" charset="0"/>
                <a:cs typeface="Arial" panose="020B0604020202020204" pitchFamily="34" charset="0"/>
              </a:rPr>
              <a:t/>
            </a:r>
            <a:br>
              <a:rPr lang="en-US" altLang="zh-TW" sz="5400" dirty="0" smtClean="0">
                <a:solidFill>
                  <a:srgbClr val="000000"/>
                </a:solidFill>
                <a:latin typeface="Arial" panose="020B0604020202020204" pitchFamily="34" charset="0"/>
                <a:cs typeface="Arial" panose="020B0604020202020204" pitchFamily="34" charset="0"/>
              </a:rPr>
            </a:br>
            <a:endParaRPr lang="zh-TW" altLang="en-US" dirty="0">
              <a:solidFill>
                <a:srgbClr val="000000"/>
              </a:solidFill>
            </a:endParaRPr>
          </a:p>
        </p:txBody>
      </p:sp>
      <p:sp>
        <p:nvSpPr>
          <p:cNvPr id="7" name="內容版面配置區 5">
            <a:extLst>
              <a:ext uri="{FF2B5EF4-FFF2-40B4-BE49-F238E27FC236}">
                <a16:creationId xmlns:a16="http://schemas.microsoft.com/office/drawing/2014/main" xmlns="" id="{6A90D910-3EDD-4027-923E-D08013497018}"/>
              </a:ext>
            </a:extLst>
          </p:cNvPr>
          <p:cNvSpPr txBox="1">
            <a:spLocks/>
          </p:cNvSpPr>
          <p:nvPr/>
        </p:nvSpPr>
        <p:spPr>
          <a:xfrm>
            <a:off x="359139" y="1805938"/>
            <a:ext cx="11558542" cy="4670224"/>
          </a:xfrm>
          <a:prstGeom prst="rect">
            <a:avLst/>
          </a:prstGeom>
        </p:spPr>
        <p:txBody>
          <a:bodyPr/>
          <a:lstStyle>
            <a:defPPr>
              <a:defRPr lang="zh-CN"/>
            </a:defPPr>
            <a:lvl1pPr marL="228600" indent="-228600">
              <a:lnSpc>
                <a:spcPct val="90000"/>
              </a:lnSpc>
              <a:spcBef>
                <a:spcPts val="1000"/>
              </a:spcBef>
              <a:buFont typeface="Arial" panose="020B0604020202020204" pitchFamily="34" charset="0"/>
              <a:buChar char="•"/>
              <a:defRPr sz="2400">
                <a:latin typeface="Arial" pitchFamily="34" charset="0"/>
                <a:cs typeface="Arial"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a:pPr>
            <a:r>
              <a:rPr lang="en-US" altLang="zh-TW" sz="2200" dirty="0"/>
              <a:t>He must identify his dependence and the individuals on whom he/she </a:t>
            </a:r>
            <a:r>
              <a:rPr lang="en-US" altLang="zh-TW" sz="2200" dirty="0" smtClean="0"/>
              <a:t>is dependent</a:t>
            </a:r>
            <a:r>
              <a:rPr lang="en-US" altLang="zh-TW" sz="2200" dirty="0"/>
              <a:t>.</a:t>
            </a:r>
          </a:p>
          <a:p>
            <a:pPr marL="457200" indent="-457200">
              <a:buFont typeface="+mj-lt"/>
              <a:buAutoNum type="arabicPeriod"/>
            </a:pPr>
            <a:r>
              <a:rPr lang="en-US" altLang="zh-TW" sz="2200" dirty="0"/>
              <a:t>If dependence cannot be transferred, he/she tries to neutralize it.</a:t>
            </a:r>
          </a:p>
          <a:p>
            <a:pPr marL="457200" indent="-457200">
              <a:buFont typeface="+mj-lt"/>
              <a:buAutoNum type="arabicPeriod"/>
            </a:pPr>
            <a:r>
              <a:rPr lang="en-US" altLang="zh-TW" sz="2200" dirty="0"/>
              <a:t>The higher he/she rises in the organization, the more contacts he/she must nurture with all the stakeholders</a:t>
            </a:r>
          </a:p>
          <a:p>
            <a:pPr marL="457200" indent="-457200">
              <a:buFont typeface="+mj-lt"/>
              <a:buAutoNum type="arabicPeriod"/>
            </a:pPr>
            <a:r>
              <a:rPr lang="en-US" altLang="zh-TW" sz="2200" dirty="0"/>
              <a:t>A sensible use of power is to choose to fight on your own ground, and not to fight at the same time on many front….it is better to make friends even with those you dislike so that you take on one person at a time.</a:t>
            </a:r>
          </a:p>
          <a:p>
            <a:pPr marL="457200" indent="-457200">
              <a:buFont typeface="+mj-lt"/>
              <a:buAutoNum type="arabicPeriod"/>
            </a:pPr>
            <a:r>
              <a:rPr lang="en-US" altLang="zh-TW" sz="2200" dirty="0"/>
              <a:t>Many people when they reach high positions, rapidly change their persona.</a:t>
            </a:r>
          </a:p>
          <a:p>
            <a:pPr marL="457200" indent="-457200">
              <a:buFont typeface="+mj-lt"/>
              <a:buAutoNum type="arabicPeriod"/>
            </a:pPr>
            <a:r>
              <a:rPr lang="en-US" altLang="zh-TW" sz="2200" dirty="0"/>
              <a:t>Buying support from those on whom you depend is not done only with money</a:t>
            </a:r>
          </a:p>
          <a:p>
            <a:r>
              <a:rPr lang="en-US" altLang="zh-TW" sz="2200" dirty="0"/>
              <a:t>**The negotiator use the negotiations to affect the perceptions of his/her opponents by:</a:t>
            </a:r>
          </a:p>
          <a:p>
            <a:pPr marL="457200" indent="-457200">
              <a:buFont typeface="+mj-lt"/>
              <a:buAutoNum type="alphaLcPeriod"/>
            </a:pPr>
            <a:r>
              <a:rPr lang="en-US" altLang="zh-TW" sz="2200" dirty="0"/>
              <a:t>Controlling information</a:t>
            </a:r>
          </a:p>
          <a:p>
            <a:pPr marL="457200" indent="-457200">
              <a:buFont typeface="+mj-lt"/>
              <a:buAutoNum type="alphaLcPeriod"/>
            </a:pPr>
            <a:r>
              <a:rPr lang="en-US" altLang="zh-TW" sz="2200" dirty="0"/>
              <a:t>Internal collusion</a:t>
            </a:r>
            <a:endParaRPr lang="zh-TW" altLang="en-US" sz="2200" dirty="0"/>
          </a:p>
        </p:txBody>
      </p:sp>
    </p:spTree>
    <p:extLst>
      <p:ext uri="{BB962C8B-B14F-4D97-AF65-F5344CB8AC3E}">
        <p14:creationId xmlns:p14="http://schemas.microsoft.com/office/powerpoint/2010/main" val="3143010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8815706"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14817" y="466206"/>
            <a:ext cx="10178322" cy="149213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prstClr val="white"/>
                </a:solidFill>
                <a:latin typeface="Arial" panose="020B0604020202020204" pitchFamily="34" charset="0"/>
                <a:cs typeface="Arial" panose="020B0604020202020204" pitchFamily="34" charset="0"/>
              </a:rPr>
              <a:t>Concession behavior</a:t>
            </a:r>
            <a:r>
              <a:rPr lang="en-US" altLang="zh-TW" sz="5400" dirty="0" smtClean="0">
                <a:solidFill>
                  <a:srgbClr val="000000"/>
                </a:solidFill>
                <a:latin typeface="Arial" panose="020B0604020202020204" pitchFamily="34" charset="0"/>
                <a:cs typeface="Arial" panose="020B0604020202020204" pitchFamily="34" charset="0"/>
              </a:rPr>
              <a:t/>
            </a:r>
            <a:br>
              <a:rPr lang="en-US" altLang="zh-TW" sz="5400" dirty="0" smtClean="0">
                <a:solidFill>
                  <a:srgbClr val="000000"/>
                </a:solidFill>
                <a:latin typeface="Arial" panose="020B0604020202020204" pitchFamily="34" charset="0"/>
                <a:cs typeface="Arial" panose="020B0604020202020204" pitchFamily="34" charset="0"/>
              </a:rPr>
            </a:br>
            <a:endParaRPr lang="zh-TW" altLang="en-US" dirty="0">
              <a:solidFill>
                <a:srgbClr val="000000"/>
              </a:solidFill>
            </a:endParaRPr>
          </a:p>
        </p:txBody>
      </p:sp>
      <p:sp>
        <p:nvSpPr>
          <p:cNvPr id="8" name="內容版面配置區 2">
            <a:extLst>
              <a:ext uri="{FF2B5EF4-FFF2-40B4-BE49-F238E27FC236}">
                <a16:creationId xmlns:a16="http://schemas.microsoft.com/office/drawing/2014/main" xmlns="" id="{B9A4DB65-D327-40D3-AEA0-322693E56B61}"/>
              </a:ext>
            </a:extLst>
          </p:cNvPr>
          <p:cNvSpPr txBox="1">
            <a:spLocks/>
          </p:cNvSpPr>
          <p:nvPr/>
        </p:nvSpPr>
        <p:spPr>
          <a:xfrm>
            <a:off x="703038" y="1739327"/>
            <a:ext cx="10178322" cy="4719386"/>
          </a:xfrm>
          <a:prstGeom prst="rect">
            <a:avLst/>
          </a:prstGeom>
        </p:spPr>
        <p:txBody>
          <a:bodyPr/>
          <a:lstStyle>
            <a:defPPr>
              <a:defRPr lang="zh-CN"/>
            </a:defPPr>
            <a:lvl1pPr marL="228600" indent="-228600">
              <a:lnSpc>
                <a:spcPct val="90000"/>
              </a:lnSpc>
              <a:spcBef>
                <a:spcPts val="1000"/>
              </a:spcBef>
              <a:buFont typeface="Arial" panose="020B0604020202020204" pitchFamily="34" charset="0"/>
              <a:buChar char="•"/>
              <a:defRPr sz="2400">
                <a:latin typeface="Arial" pitchFamily="34" charset="0"/>
                <a:cs typeface="Arial"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TW" sz="2800" dirty="0"/>
              <a:t>These are tactical modes of action that manipulate behavior or the understanding of the opponent. A concession indicates to the other party certain intentions and aspirations and can alter the opponent’s intentions or aspirations or actions. From the point of view of signals of power, concession should always be reciprocated.</a:t>
            </a:r>
            <a:endParaRPr lang="zh-TW" altLang="en-US" sz="2800" dirty="0"/>
          </a:p>
        </p:txBody>
      </p:sp>
    </p:spTree>
    <p:extLst>
      <p:ext uri="{BB962C8B-B14F-4D97-AF65-F5344CB8AC3E}">
        <p14:creationId xmlns:p14="http://schemas.microsoft.com/office/powerpoint/2010/main" val="3143010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7794626"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6788421" cy="1492132"/>
          </a:xfrm>
          <a:prstGeom prst="rect">
            <a:avLst/>
          </a:prstGeom>
        </p:spPr>
        <p:txBody>
          <a:bodyP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schemeClr val="bg1"/>
                </a:solidFill>
                <a:latin typeface="Arial" panose="020B0604020202020204" pitchFamily="34" charset="0"/>
                <a:cs typeface="Arial" panose="020B0604020202020204" pitchFamily="34" charset="0"/>
              </a:rPr>
              <a:t>Dealing with others who have more power</a:t>
            </a:r>
            <a:r>
              <a:rPr lang="en-US" altLang="zh-TW" sz="5400" dirty="0" smtClean="0">
                <a:latin typeface="Arial" panose="020B0604020202020204" pitchFamily="34" charset="0"/>
                <a:cs typeface="Arial" panose="020B0604020202020204" pitchFamily="34" charset="0"/>
              </a:rPr>
              <a:t/>
            </a:r>
            <a:br>
              <a:rPr lang="en-US" altLang="zh-TW" sz="5400" dirty="0" smtClean="0">
                <a:latin typeface="Arial" panose="020B0604020202020204" pitchFamily="34" charset="0"/>
                <a:cs typeface="Arial" panose="020B0604020202020204" pitchFamily="34" charset="0"/>
              </a:rPr>
            </a:br>
            <a:endParaRPr lang="zh-TW" altLang="en-US" dirty="0"/>
          </a:p>
        </p:txBody>
      </p:sp>
      <p:sp>
        <p:nvSpPr>
          <p:cNvPr id="11" name="內容版面配置區 2">
            <a:extLst>
              <a:ext uri="{FF2B5EF4-FFF2-40B4-BE49-F238E27FC236}">
                <a16:creationId xmlns:a16="http://schemas.microsoft.com/office/drawing/2014/main" xmlns="" id="{9743E838-DE25-4A1B-AA50-1EAE154EBE98}"/>
              </a:ext>
            </a:extLst>
          </p:cNvPr>
          <p:cNvSpPr txBox="1">
            <a:spLocks/>
          </p:cNvSpPr>
          <p:nvPr/>
        </p:nvSpPr>
        <p:spPr>
          <a:xfrm>
            <a:off x="609600" y="1665585"/>
            <a:ext cx="10820400" cy="4335927"/>
          </a:xfrm>
          <a:prstGeom prst="rect">
            <a:avLst/>
          </a:prstGeom>
        </p:spPr>
        <p:txBody>
          <a:bodyPr/>
          <a:lstStyle>
            <a:defPPr>
              <a:defRPr lang="zh-CN"/>
            </a:defPPr>
            <a:lvl1pPr marL="228600" indent="-228600">
              <a:lnSpc>
                <a:spcPct val="90000"/>
              </a:lnSpc>
              <a:spcBef>
                <a:spcPts val="1000"/>
              </a:spcBef>
              <a:buFont typeface="Arial" panose="020B0604020202020204" pitchFamily="34" charset="0"/>
              <a:buChar char="•"/>
              <a:defRPr sz="2400">
                <a:latin typeface="Arial" pitchFamily="34" charset="0"/>
                <a:cs typeface="Arial"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TW" sz="2600" dirty="0"/>
              <a:t> Dancing with elephant with an opponent much bigger than you and highlights ways that lower power parties can deal with the big players in business deals and partnerships, as follow:</a:t>
            </a:r>
          </a:p>
          <a:p>
            <a:pPr marL="457200" indent="-457200">
              <a:buFont typeface="+mj-lt"/>
              <a:buAutoNum type="arabicPeriod"/>
            </a:pPr>
            <a:r>
              <a:rPr lang="en-US" altLang="zh-TW" sz="2600" dirty="0"/>
              <a:t>Never do an all or nothing deal</a:t>
            </a:r>
          </a:p>
          <a:p>
            <a:pPr marL="457200" indent="-457200">
              <a:buFont typeface="+mj-lt"/>
              <a:buAutoNum type="arabicPeriod"/>
            </a:pPr>
            <a:r>
              <a:rPr lang="en-US" altLang="zh-TW" sz="2600" dirty="0"/>
              <a:t>Make the other party smaller</a:t>
            </a:r>
          </a:p>
          <a:p>
            <a:pPr marL="457200" indent="-457200">
              <a:buFont typeface="+mj-lt"/>
              <a:buAutoNum type="arabicPeriod"/>
            </a:pPr>
            <a:r>
              <a:rPr lang="en-US" altLang="zh-TW" sz="2600" dirty="0"/>
              <a:t>Make yourself bigger</a:t>
            </a:r>
          </a:p>
          <a:p>
            <a:pPr marL="457200" indent="-457200">
              <a:buFont typeface="+mj-lt"/>
              <a:buAutoNum type="arabicPeriod"/>
            </a:pPr>
            <a:r>
              <a:rPr lang="en-US" altLang="zh-TW" sz="2600" dirty="0"/>
              <a:t>Build momentum through doing deals in sequence</a:t>
            </a:r>
          </a:p>
          <a:p>
            <a:pPr marL="457200" indent="-457200">
              <a:buFont typeface="+mj-lt"/>
              <a:buAutoNum type="arabicPeriod"/>
            </a:pPr>
            <a:r>
              <a:rPr lang="en-US" altLang="zh-TW" sz="2600" dirty="0"/>
              <a:t>Use the power of competition to leverage power</a:t>
            </a:r>
          </a:p>
          <a:p>
            <a:pPr marL="457200" indent="-457200">
              <a:buFont typeface="+mj-lt"/>
              <a:buAutoNum type="arabicPeriod"/>
            </a:pPr>
            <a:r>
              <a:rPr lang="en-US" altLang="zh-TW" sz="2600" dirty="0"/>
              <a:t>Constrain yourself</a:t>
            </a:r>
          </a:p>
          <a:p>
            <a:pPr marL="457200" indent="-457200">
              <a:buFont typeface="+mj-lt"/>
              <a:buAutoNum type="arabicPeriod"/>
            </a:pPr>
            <a:r>
              <a:rPr lang="en-US" altLang="zh-TW" sz="2600" dirty="0"/>
              <a:t>Good information is always a source of power</a:t>
            </a:r>
          </a:p>
          <a:p>
            <a:pPr marL="457200" indent="-457200">
              <a:buFont typeface="+mj-lt"/>
              <a:buAutoNum type="arabicPeriod"/>
            </a:pPr>
            <a:r>
              <a:rPr lang="en-US" altLang="zh-TW" sz="2600" dirty="0"/>
              <a:t>Do what you can to manage the process</a:t>
            </a:r>
          </a:p>
          <a:p>
            <a:endParaRPr lang="zh-TW" altLang="en-US" sz="2600" dirty="0"/>
          </a:p>
        </p:txBody>
      </p:sp>
    </p:spTree>
    <p:extLst>
      <p:ext uri="{BB962C8B-B14F-4D97-AF65-F5344CB8AC3E}">
        <p14:creationId xmlns:p14="http://schemas.microsoft.com/office/powerpoint/2010/main" val="3143010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5706745"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10178322" cy="149213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schemeClr val="bg1"/>
                </a:solidFill>
                <a:latin typeface="Arial" panose="020B0604020202020204" pitchFamily="34" charset="0"/>
                <a:cs typeface="Arial" panose="020B0604020202020204" pitchFamily="34" charset="0"/>
              </a:rPr>
              <a:t>Conclusion</a:t>
            </a:r>
            <a:r>
              <a:rPr lang="en-US" altLang="zh-TW" sz="5400" dirty="0" smtClean="0">
                <a:latin typeface="Arial" panose="020B0604020202020204" pitchFamily="34" charset="0"/>
                <a:cs typeface="Arial" panose="020B0604020202020204" pitchFamily="34" charset="0"/>
              </a:rPr>
              <a:t/>
            </a:r>
            <a:br>
              <a:rPr lang="en-US" altLang="zh-TW" sz="5400" dirty="0" smtClean="0">
                <a:latin typeface="Arial" panose="020B0604020202020204" pitchFamily="34" charset="0"/>
                <a:cs typeface="Arial" panose="020B0604020202020204" pitchFamily="34" charset="0"/>
              </a:rPr>
            </a:br>
            <a:endParaRPr lang="zh-TW" altLang="en-US" dirty="0"/>
          </a:p>
        </p:txBody>
      </p:sp>
      <p:sp>
        <p:nvSpPr>
          <p:cNvPr id="8" name="內容版面配置區 2">
            <a:extLst>
              <a:ext uri="{FF2B5EF4-FFF2-40B4-BE49-F238E27FC236}">
                <a16:creationId xmlns:a16="http://schemas.microsoft.com/office/drawing/2014/main" xmlns="" id="{3078F526-6EE4-409F-B235-C5BDF5916772}"/>
              </a:ext>
            </a:extLst>
          </p:cNvPr>
          <p:cNvSpPr txBox="1">
            <a:spLocks/>
          </p:cNvSpPr>
          <p:nvPr/>
        </p:nvSpPr>
        <p:spPr>
          <a:xfrm>
            <a:off x="595916" y="1763415"/>
            <a:ext cx="11077924" cy="4680057"/>
          </a:xfrm>
          <a:prstGeom prst="rect">
            <a:avLst/>
          </a:prstGeom>
        </p:spPr>
        <p:txBody>
          <a:bodyPr/>
          <a:lstStyle>
            <a:defPPr>
              <a:defRPr lang="zh-CN"/>
            </a:defPPr>
            <a:lvl1pPr marL="228600" indent="-228600">
              <a:lnSpc>
                <a:spcPct val="90000"/>
              </a:lnSpc>
              <a:spcBef>
                <a:spcPts val="1000"/>
              </a:spcBef>
              <a:buFont typeface="Arial" panose="020B0604020202020204" pitchFamily="34" charset="0"/>
              <a:buChar char="•"/>
              <a:defRPr sz="2400">
                <a:latin typeface="Arial" pitchFamily="34" charset="0"/>
                <a:cs typeface="Arial"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TW" sz="2800" dirty="0"/>
              <a:t>The relative power of parties in a negotiation is a key element in the outcome of any negotiation. Power is ultimately a matter of perception and therefore, can be manipulated. </a:t>
            </a:r>
          </a:p>
          <a:p>
            <a:r>
              <a:rPr lang="en-US" altLang="zh-TW" sz="2800" dirty="0"/>
              <a:t>Using power requires an understanding of who your are dependent upon, minimizing dependence, and building and destroying coalitions for and against your or your objective.</a:t>
            </a:r>
          </a:p>
          <a:p>
            <a:r>
              <a:rPr lang="en-US" altLang="zh-TW" sz="2800" dirty="0"/>
              <a:t>The bottom line in using power must be the desire to maintain long-term relationships and to develop a commitment in all parties to the negotiation to implement the agreement. No action can be taken which might jeopardize this bottom line.</a:t>
            </a:r>
            <a:endParaRPr lang="zh-TW" altLang="en-US" sz="2800" dirty="0"/>
          </a:p>
        </p:txBody>
      </p:sp>
    </p:spTree>
    <p:extLst>
      <p:ext uri="{BB962C8B-B14F-4D97-AF65-F5344CB8AC3E}">
        <p14:creationId xmlns:p14="http://schemas.microsoft.com/office/powerpoint/2010/main" val="3143010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10178322" cy="149213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dirty="0" smtClean="0">
                <a:latin typeface="Arial" panose="020B0604020202020204" pitchFamily="34" charset="0"/>
                <a:cs typeface="Arial" panose="020B0604020202020204" pitchFamily="34" charset="0"/>
              </a:rPr>
              <a:t/>
            </a:r>
            <a:br>
              <a:rPr lang="en-US" altLang="zh-TW" sz="5400" dirty="0" smtClean="0">
                <a:latin typeface="Arial" panose="020B0604020202020204" pitchFamily="34" charset="0"/>
                <a:cs typeface="Arial" panose="020B0604020202020204" pitchFamily="34" charset="0"/>
              </a:rPr>
            </a:br>
            <a:endParaRPr lang="zh-TW" altLang="en-US" dirty="0"/>
          </a:p>
        </p:txBody>
      </p:sp>
      <p:pic>
        <p:nvPicPr>
          <p:cNvPr id="10" name="Picture 2" descr="ãrole of power in negotiationãçåçæå°çµæ">
            <a:extLst>
              <a:ext uri="{FF2B5EF4-FFF2-40B4-BE49-F238E27FC236}">
                <a16:creationId xmlns:a16="http://schemas.microsoft.com/office/drawing/2014/main" xmlns="" id="{E5F9FEB0-368A-4A2D-81C7-53D371F12E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1678" y="382385"/>
            <a:ext cx="5396118" cy="552311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ãpower in negotiationãçåçæå°çµæ">
            <a:extLst>
              <a:ext uri="{FF2B5EF4-FFF2-40B4-BE49-F238E27FC236}">
                <a16:creationId xmlns:a16="http://schemas.microsoft.com/office/drawing/2014/main" xmlns="" id="{16FAAFEA-5A6D-4BC4-9EA2-CC2E1CCCF0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7796" y="382385"/>
            <a:ext cx="4782204" cy="5523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010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ãpower in negotiationãçåçæå°çµæ">
            <a:extLst>
              <a:ext uri="{FF2B5EF4-FFF2-40B4-BE49-F238E27FC236}">
                <a16:creationId xmlns:a16="http://schemas.microsoft.com/office/drawing/2014/main" xmlns="" id="{478B1B39-2BD9-44D2-8993-49313D44BC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762" y="0"/>
            <a:ext cx="1130709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010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1 (23)"/>
          <p:cNvPicPr>
            <a:picLocks noChangeAspect="1"/>
          </p:cNvPicPr>
          <p:nvPr/>
        </p:nvPicPr>
        <p:blipFill>
          <a:blip r:embed="rId3">
            <a:duotone>
              <a:prstClr val="black"/>
              <a:schemeClr val="accent2">
                <a:tint val="45000"/>
                <a:satMod val="400000"/>
              </a:schemeClr>
            </a:duotone>
          </a:blip>
          <a:stretch>
            <a:fillRect/>
          </a:stretch>
        </p:blipFill>
        <p:spPr>
          <a:xfrm>
            <a:off x="3786979" y="1028302"/>
            <a:ext cx="4181475" cy="1174750"/>
          </a:xfrm>
          <a:prstGeom prst="rect">
            <a:avLst/>
          </a:prstGeom>
        </p:spPr>
      </p:pic>
      <p:sp>
        <p:nvSpPr>
          <p:cNvPr id="12" name="矩形 11"/>
          <p:cNvSpPr/>
          <p:nvPr/>
        </p:nvSpPr>
        <p:spPr>
          <a:xfrm>
            <a:off x="4615359" y="1313735"/>
            <a:ext cx="2987040" cy="603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gd name="adj" fmla="val 10799279"/>
              </a:avLst>
            </a:prstTxWarp>
          </a:bodyPr>
          <a:lstStyle/>
          <a:p>
            <a:pPr algn="ctr"/>
            <a:r>
              <a:rPr lang="en-US" altLang="zh-CN" sz="2500" dirty="0" smtClean="0">
                <a:solidFill>
                  <a:schemeClr val="accent2">
                    <a:lumMod val="75000"/>
                  </a:schemeClr>
                </a:solidFill>
                <a:latin typeface="Segoe UI Black" pitchFamily="34" charset="0"/>
                <a:ea typeface="Segoe UI Black" pitchFamily="34" charset="0"/>
              </a:rPr>
              <a:t>Contents</a:t>
            </a:r>
            <a:endParaRPr lang="en-US" altLang="zh-CN" sz="2500" dirty="0">
              <a:solidFill>
                <a:schemeClr val="accent2">
                  <a:lumMod val="75000"/>
                </a:schemeClr>
              </a:solidFill>
              <a:latin typeface="Segoe UI Black" pitchFamily="34" charset="0"/>
              <a:ea typeface="Segoe UI Black" pitchFamily="34" charset="0"/>
            </a:endParaRPr>
          </a:p>
        </p:txBody>
      </p:sp>
      <p:sp>
        <p:nvSpPr>
          <p:cNvPr id="22" name="內容版面配置區 2">
            <a:extLst>
              <a:ext uri="{FF2B5EF4-FFF2-40B4-BE49-F238E27FC236}">
                <a16:creationId xmlns="" xmlns:a16="http://schemas.microsoft.com/office/drawing/2014/main" id="{361013FD-58AB-40A1-836E-37B3AE0E2623}"/>
              </a:ext>
            </a:extLst>
          </p:cNvPr>
          <p:cNvSpPr txBox="1">
            <a:spLocks/>
          </p:cNvSpPr>
          <p:nvPr/>
        </p:nvSpPr>
        <p:spPr>
          <a:xfrm>
            <a:off x="1666419" y="3124204"/>
            <a:ext cx="8884920" cy="3593591"/>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None/>
            </a:pPr>
            <a:r>
              <a:rPr lang="en-US" altLang="zh-TW" sz="6000" b="1" dirty="0">
                <a:solidFill>
                  <a:schemeClr val="accent6">
                    <a:lumMod val="50000"/>
                  </a:schemeClr>
                </a:solidFill>
                <a:latin typeface="Arial" panose="020B0604020202020204" pitchFamily="34" charset="0"/>
                <a:cs typeface="Arial" panose="020B0604020202020204" pitchFamily="34" charset="0"/>
              </a:rPr>
              <a:t>Understanding Power</a:t>
            </a:r>
          </a:p>
        </p:txBody>
      </p:sp>
    </p:spTree>
    <p:extLst>
      <p:ext uri="{BB962C8B-B14F-4D97-AF65-F5344CB8AC3E}">
        <p14:creationId xmlns:p14="http://schemas.microsoft.com/office/powerpoint/2010/main" val="2414098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2"/>
                                        </p:tgtEl>
                                        <p:attrNameLst>
                                          <p:attrName>ppt_y</p:attrName>
                                        </p:attrNameLst>
                                      </p:cBhvr>
                                      <p:tavLst>
                                        <p:tav tm="0">
                                          <p:val>
                                            <p:strVal val="#ppt_y"/>
                                          </p:val>
                                        </p:tav>
                                        <p:tav tm="100000">
                                          <p:val>
                                            <p:strVal val="#ppt_y"/>
                                          </p:val>
                                        </p:tav>
                                      </p:tavLst>
                                    </p:anim>
                                    <p:anim calcmode="lin" valueType="num">
                                      <p:cBhvr>
                                        <p:cTn id="15"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8221346"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10178322" cy="149213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schemeClr val="bg1"/>
                </a:solidFill>
                <a:latin typeface="Arial" panose="020B0604020202020204" pitchFamily="34" charset="0"/>
                <a:cs typeface="Arial" panose="020B0604020202020204" pitchFamily="34" charset="0"/>
              </a:rPr>
              <a:t>Understanding Power</a:t>
            </a:r>
            <a:r>
              <a:rPr lang="en-US" altLang="zh-TW" sz="5400" dirty="0" smtClean="0">
                <a:latin typeface="Arial" panose="020B0604020202020204" pitchFamily="34" charset="0"/>
                <a:cs typeface="Arial" panose="020B0604020202020204" pitchFamily="34" charset="0"/>
              </a:rPr>
              <a:t/>
            </a:r>
            <a:br>
              <a:rPr lang="en-US" altLang="zh-TW" sz="5400" dirty="0" smtClean="0">
                <a:latin typeface="Arial" panose="020B0604020202020204" pitchFamily="34" charset="0"/>
                <a:cs typeface="Arial" panose="020B0604020202020204" pitchFamily="34" charset="0"/>
              </a:rPr>
            </a:br>
            <a:endParaRPr lang="zh-TW" altLang="en-US" dirty="0"/>
          </a:p>
        </p:txBody>
      </p:sp>
      <p:sp>
        <p:nvSpPr>
          <p:cNvPr id="7" name="內容版面配置區 2">
            <a:extLst>
              <a:ext uri="{FF2B5EF4-FFF2-40B4-BE49-F238E27FC236}">
                <a16:creationId xmlns:a16="http://schemas.microsoft.com/office/drawing/2014/main" xmlns="" id="{4C34DD98-1521-4CBB-AD87-A1B7BCE1676F}"/>
              </a:ext>
            </a:extLst>
          </p:cNvPr>
          <p:cNvSpPr txBox="1">
            <a:spLocks/>
          </p:cNvSpPr>
          <p:nvPr/>
        </p:nvSpPr>
        <p:spPr>
          <a:xfrm>
            <a:off x="1251678" y="2286001"/>
            <a:ext cx="10178322" cy="3593591"/>
          </a:xfrm>
          <a:prstGeom prst="rect">
            <a:avLst/>
          </a:prstGeom>
        </p:spPr>
        <p:txBody>
          <a:bodyPr/>
          <a:lstStyle>
            <a:defPPr>
              <a:defRPr lang="zh-CN"/>
            </a:defPPr>
            <a:lvl1pPr marL="228600" indent="-228600">
              <a:lnSpc>
                <a:spcPct val="90000"/>
              </a:lnSpc>
              <a:spcBef>
                <a:spcPts val="1000"/>
              </a:spcBef>
              <a:buFont typeface="Arial" panose="020B0604020202020204" pitchFamily="34" charset="0"/>
              <a:buChar char="•"/>
              <a:defRPr sz="2400">
                <a:latin typeface="Arial" pitchFamily="34" charset="0"/>
                <a:cs typeface="Arial"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TW" dirty="0"/>
              <a:t>In a broad sense, people have power when they have “ability to bring about outcomes they desire” or “the ability to get things done the way (they want) them to be done” (</a:t>
            </a:r>
            <a:r>
              <a:rPr lang="en-US" altLang="zh-TW" dirty="0" err="1"/>
              <a:t>Salancik</a:t>
            </a:r>
            <a:r>
              <a:rPr lang="en-US" altLang="zh-TW" dirty="0"/>
              <a:t> and </a:t>
            </a:r>
            <a:r>
              <a:rPr lang="en-US" altLang="zh-TW" dirty="0" err="1"/>
              <a:t>Pfeffer</a:t>
            </a:r>
            <a:r>
              <a:rPr lang="en-US" altLang="zh-TW" dirty="0"/>
              <a:t>, 1977)</a:t>
            </a:r>
          </a:p>
          <a:p>
            <a:pPr marL="457200" indent="-457200">
              <a:buFont typeface="+mj-lt"/>
              <a:buAutoNum type="alphaUcPeriod"/>
            </a:pPr>
            <a:r>
              <a:rPr lang="en-US" altLang="zh-TW" dirty="0"/>
              <a:t>The ability to do or act or accomplishing something.</a:t>
            </a:r>
          </a:p>
          <a:p>
            <a:pPr marL="457200" indent="-457200">
              <a:buFont typeface="+mj-lt"/>
              <a:buAutoNum type="alphaUcPeriod"/>
            </a:pPr>
            <a:r>
              <a:rPr lang="en-US" altLang="zh-TW" dirty="0"/>
              <a:t>Power is at the root of negotiating success.</a:t>
            </a:r>
            <a:endParaRPr lang="zh-TW" altLang="en-US" dirty="0"/>
          </a:p>
        </p:txBody>
      </p:sp>
    </p:spTree>
    <p:extLst>
      <p:ext uri="{BB962C8B-B14F-4D97-AF65-F5344CB8AC3E}">
        <p14:creationId xmlns:p14="http://schemas.microsoft.com/office/powerpoint/2010/main" val="4074729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8221346"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10178322" cy="149213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schemeClr val="bg1"/>
                </a:solidFill>
                <a:latin typeface="Arial" panose="020B0604020202020204" pitchFamily="34" charset="0"/>
                <a:cs typeface="Arial" panose="020B0604020202020204" pitchFamily="34" charset="0"/>
              </a:rPr>
              <a:t>Understanding Power</a:t>
            </a:r>
            <a:r>
              <a:rPr lang="en-US" altLang="zh-TW" sz="5400" dirty="0" smtClean="0">
                <a:latin typeface="Arial" panose="020B0604020202020204" pitchFamily="34" charset="0"/>
                <a:cs typeface="Arial" panose="020B0604020202020204" pitchFamily="34" charset="0"/>
              </a:rPr>
              <a:t/>
            </a:r>
            <a:br>
              <a:rPr lang="en-US" altLang="zh-TW" sz="5400" dirty="0" smtClean="0">
                <a:latin typeface="Arial" panose="020B0604020202020204" pitchFamily="34" charset="0"/>
                <a:cs typeface="Arial" panose="020B0604020202020204" pitchFamily="34" charset="0"/>
              </a:rPr>
            </a:br>
            <a:endParaRPr lang="zh-TW" altLang="en-US" dirty="0"/>
          </a:p>
        </p:txBody>
      </p:sp>
      <p:sp>
        <p:nvSpPr>
          <p:cNvPr id="8" name="內容版面配置區 2">
            <a:extLst>
              <a:ext uri="{FF2B5EF4-FFF2-40B4-BE49-F238E27FC236}">
                <a16:creationId xmlns:a16="http://schemas.microsoft.com/office/drawing/2014/main" xmlns="" id="{4C34DD98-1521-4CBB-AD87-A1B7BCE1676F}"/>
              </a:ext>
            </a:extLst>
          </p:cNvPr>
          <p:cNvSpPr txBox="1">
            <a:spLocks/>
          </p:cNvSpPr>
          <p:nvPr/>
        </p:nvSpPr>
        <p:spPr>
          <a:xfrm>
            <a:off x="359139" y="1783081"/>
            <a:ext cx="11634741" cy="3593591"/>
          </a:xfrm>
          <a:prstGeom prst="rect">
            <a:avLst/>
          </a:prstGeom>
        </p:spPr>
        <p:txBody>
          <a:bodyPr/>
          <a:lstStyle>
            <a:defPPr>
              <a:defRPr lang="zh-CN"/>
            </a:defPPr>
            <a:lvl1pPr marL="228600" indent="-228600">
              <a:lnSpc>
                <a:spcPct val="90000"/>
              </a:lnSpc>
              <a:spcBef>
                <a:spcPts val="1000"/>
              </a:spcBef>
              <a:buFont typeface="Arial" panose="020B0604020202020204" pitchFamily="34" charset="0"/>
              <a:buChar char="•"/>
              <a:defRPr sz="2400">
                <a:latin typeface="Arial" pitchFamily="34" charset="0"/>
                <a:cs typeface="Arial"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TW" sz="3200" b="1" dirty="0">
                <a:solidFill>
                  <a:schemeClr val="accent6">
                    <a:lumMod val="50000"/>
                  </a:schemeClr>
                </a:solidFill>
              </a:rPr>
              <a:t>Why is power important to negotiators?</a:t>
            </a:r>
          </a:p>
          <a:p>
            <a:pPr marL="0" indent="0">
              <a:buNone/>
            </a:pPr>
            <a:r>
              <a:rPr lang="en-US" altLang="zh-TW" sz="2800" dirty="0"/>
              <a:t>Most negotiators believe that power is important in negotiation because it gives one negotiator an advantage over the other party.</a:t>
            </a:r>
          </a:p>
          <a:p>
            <a:pPr marL="0" indent="0">
              <a:buNone/>
            </a:pPr>
            <a:r>
              <a:rPr lang="en-US" altLang="zh-TW" sz="2800" dirty="0"/>
              <a:t>Seeking power in negotiation usually arises from one of two perceptions:</a:t>
            </a:r>
          </a:p>
          <a:p>
            <a:pPr marL="514350" indent="-514350">
              <a:buFont typeface="+mj-lt"/>
              <a:buAutoNum type="arabicPeriod"/>
            </a:pPr>
            <a:r>
              <a:rPr lang="en-US" altLang="zh-TW" sz="2800" dirty="0"/>
              <a:t>When the negotiator believes he/she currently has less power than the other </a:t>
            </a:r>
            <a:r>
              <a:rPr lang="en-US" altLang="zh-TW" sz="2800" dirty="0" err="1"/>
              <a:t>party..so</a:t>
            </a:r>
            <a:r>
              <a:rPr lang="en-US" altLang="zh-TW" sz="2800" dirty="0"/>
              <a:t> he/she seeks power to offset or counterbalance that advantage.</a:t>
            </a:r>
          </a:p>
          <a:p>
            <a:pPr marL="514350" indent="-514350">
              <a:buFont typeface="+mj-lt"/>
              <a:buAutoNum type="arabicPeriod"/>
            </a:pPr>
            <a:r>
              <a:rPr lang="en-US" altLang="zh-TW" sz="2800" dirty="0"/>
              <a:t>The negotiator believes he/she needs more power than the other party to increase the probability of securing a desired out come and to gain or sustain an advantage in the upcoming negotiation.</a:t>
            </a:r>
            <a:endParaRPr lang="zh-TW" altLang="en-US" sz="2800" dirty="0"/>
          </a:p>
        </p:txBody>
      </p:sp>
    </p:spTree>
    <p:extLst>
      <p:ext uri="{BB962C8B-B14F-4D97-AF65-F5344CB8AC3E}">
        <p14:creationId xmlns:p14="http://schemas.microsoft.com/office/powerpoint/2010/main" val="386274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8221346"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10178322" cy="149213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schemeClr val="bg1"/>
                </a:solidFill>
                <a:latin typeface="Arial" panose="020B0604020202020204" pitchFamily="34" charset="0"/>
                <a:cs typeface="Arial" panose="020B0604020202020204" pitchFamily="34" charset="0"/>
              </a:rPr>
              <a:t>Understanding Power</a:t>
            </a:r>
            <a:r>
              <a:rPr lang="en-US" altLang="zh-TW" sz="5400" dirty="0" smtClean="0">
                <a:latin typeface="Arial" panose="020B0604020202020204" pitchFamily="34" charset="0"/>
                <a:cs typeface="Arial" panose="020B0604020202020204" pitchFamily="34" charset="0"/>
              </a:rPr>
              <a:t/>
            </a:r>
            <a:br>
              <a:rPr lang="en-US" altLang="zh-TW" sz="5400" dirty="0" smtClean="0">
                <a:latin typeface="Arial" panose="020B0604020202020204" pitchFamily="34" charset="0"/>
                <a:cs typeface="Arial" panose="020B0604020202020204" pitchFamily="34" charset="0"/>
              </a:rPr>
            </a:br>
            <a:endParaRPr lang="zh-TW" altLang="en-US" dirty="0"/>
          </a:p>
        </p:txBody>
      </p:sp>
      <p:pic>
        <p:nvPicPr>
          <p:cNvPr id="8" name="Picture 2" descr="ãsource of powerãçåçæå°çµæ">
            <a:extLst>
              <a:ext uri="{FF2B5EF4-FFF2-40B4-BE49-F238E27FC236}">
                <a16:creationId xmlns:a16="http://schemas.microsoft.com/office/drawing/2014/main" xmlns="" id="{25540084-30F3-489E-ADF6-9638904ED1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1599" y="123056"/>
            <a:ext cx="2745801" cy="2030420"/>
          </a:xfrm>
          <a:prstGeom prst="rect">
            <a:avLst/>
          </a:prstGeom>
          <a:noFill/>
          <a:extLst>
            <a:ext uri="{909E8E84-426E-40DD-AFC4-6F175D3DCCD1}">
              <a14:hiddenFill xmlns:a14="http://schemas.microsoft.com/office/drawing/2010/main">
                <a:solidFill>
                  <a:srgbClr val="FFFFFF"/>
                </a:solidFill>
              </a14:hiddenFill>
            </a:ext>
          </a:extLst>
        </p:spPr>
      </p:pic>
      <p:sp>
        <p:nvSpPr>
          <p:cNvPr id="9" name="內容版面配置區 2">
            <a:extLst>
              <a:ext uri="{FF2B5EF4-FFF2-40B4-BE49-F238E27FC236}">
                <a16:creationId xmlns:a16="http://schemas.microsoft.com/office/drawing/2014/main" xmlns="" id="{4C34DD98-1521-4CBB-AD87-A1B7BCE1676F}"/>
              </a:ext>
            </a:extLst>
          </p:cNvPr>
          <p:cNvSpPr txBox="1">
            <a:spLocks/>
          </p:cNvSpPr>
          <p:nvPr/>
        </p:nvSpPr>
        <p:spPr>
          <a:xfrm>
            <a:off x="563880" y="1641987"/>
            <a:ext cx="11353800" cy="5216013"/>
          </a:xfrm>
          <a:prstGeom prst="rect">
            <a:avLst/>
          </a:prstGeom>
        </p:spPr>
        <p:txBody>
          <a:bodyPr/>
          <a:lstStyle>
            <a:defPPr>
              <a:defRPr lang="zh-CN"/>
            </a:defPPr>
            <a:lvl1pPr marL="228600" indent="-228600">
              <a:lnSpc>
                <a:spcPct val="90000"/>
              </a:lnSpc>
              <a:spcBef>
                <a:spcPts val="1000"/>
              </a:spcBef>
              <a:buFont typeface="Arial" panose="020B0604020202020204" pitchFamily="34" charset="0"/>
              <a:buChar char="•"/>
              <a:defRPr sz="2400">
                <a:latin typeface="Arial" pitchFamily="34" charset="0"/>
                <a:cs typeface="Arial"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TW" sz="3000" dirty="0">
                <a:solidFill>
                  <a:schemeClr val="accent6">
                    <a:lumMod val="50000"/>
                  </a:schemeClr>
                </a:solidFill>
              </a:rPr>
              <a:t>Source of Power-How People Acquire Power</a:t>
            </a:r>
          </a:p>
          <a:p>
            <a:pPr marL="0" indent="0">
              <a:buNone/>
            </a:pPr>
            <a:r>
              <a:rPr lang="en-US" altLang="zh-TW" sz="2200" b="1" dirty="0"/>
              <a:t>Most of these are relatively self evident in nature: Five major types-</a:t>
            </a:r>
          </a:p>
          <a:p>
            <a:pPr marL="457200" indent="-457200">
              <a:buFont typeface="+mj-lt"/>
              <a:buAutoNum type="arabicPeriod"/>
            </a:pPr>
            <a:r>
              <a:rPr lang="en-US" altLang="zh-TW" sz="2200" dirty="0"/>
              <a:t>Expert power: Knowledge is power. Expert power is derived from possessing knowledge or expertise in a particular area.</a:t>
            </a:r>
          </a:p>
          <a:p>
            <a:pPr marL="457200" indent="-457200">
              <a:buFont typeface="+mj-lt"/>
              <a:buAutoNum type="arabicPeriod"/>
            </a:pPr>
            <a:r>
              <a:rPr lang="en-US" altLang="zh-TW" sz="2200" dirty="0"/>
              <a:t>Reward power: Reward power arises from the ability of a person to influence the allocation of incentives in an organization. These incentives include salary increments, positive appraisals and promotions.</a:t>
            </a:r>
          </a:p>
          <a:p>
            <a:pPr marL="457200" indent="-457200">
              <a:buFont typeface="+mj-lt"/>
              <a:buAutoNum type="arabicPeriod"/>
            </a:pPr>
            <a:r>
              <a:rPr lang="en-US" altLang="zh-TW" sz="2200" dirty="0"/>
              <a:t>Coercive power: Coercive power is derived from a person's ability to influence others via threats, punishments or sanctions. Coercive power helps control the behavior of employees by ensuring that they adhere to the organization's policies and norms.</a:t>
            </a:r>
          </a:p>
          <a:p>
            <a:pPr marL="457200" indent="-457200">
              <a:buFont typeface="+mj-lt"/>
              <a:buAutoNum type="arabicPeriod"/>
            </a:pPr>
            <a:r>
              <a:rPr lang="en-US" altLang="zh-TW" sz="2200" dirty="0"/>
              <a:t>Legitimate power: is also known as positional power. It's derived from the position a person holds in an organization’s hierarchy. </a:t>
            </a:r>
          </a:p>
          <a:p>
            <a:pPr marL="457200" indent="-457200">
              <a:buFont typeface="+mj-lt"/>
              <a:buAutoNum type="arabicPeriod"/>
            </a:pPr>
            <a:r>
              <a:rPr lang="en-US" altLang="zh-TW" sz="2200" dirty="0"/>
              <a:t>Referent power: Referent power is derived from the interpersonal relationships that a person cultivates with other people in the organization.</a:t>
            </a:r>
          </a:p>
          <a:p>
            <a:pPr marL="457200" indent="-457200">
              <a:buFont typeface="+mj-lt"/>
              <a:buAutoNum type="arabicPeriod"/>
            </a:pPr>
            <a:endParaRPr lang="zh-TW" altLang="en-US" sz="2200" dirty="0"/>
          </a:p>
        </p:txBody>
      </p:sp>
    </p:spTree>
    <p:extLst>
      <p:ext uri="{BB962C8B-B14F-4D97-AF65-F5344CB8AC3E}">
        <p14:creationId xmlns:p14="http://schemas.microsoft.com/office/powerpoint/2010/main" val="386274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ç¸éåç">
            <a:extLst>
              <a:ext uri="{FF2B5EF4-FFF2-40B4-BE49-F238E27FC236}">
                <a16:creationId xmlns:a16="http://schemas.microsoft.com/office/drawing/2014/main" xmlns="" id="{4B52D03A-7EEA-435F-B1E2-A4014BA58F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300" y="382385"/>
            <a:ext cx="4800600" cy="55135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ãsource of powerãçåçæå°çµæ">
            <a:extLst>
              <a:ext uri="{FF2B5EF4-FFF2-40B4-BE49-F238E27FC236}">
                <a16:creationId xmlns:a16="http://schemas.microsoft.com/office/drawing/2014/main" xmlns="" id="{B5B72913-F617-4D1A-B164-6849038A17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82385"/>
            <a:ext cx="5353050" cy="5513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74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8221346"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10178322" cy="149213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schemeClr val="bg1"/>
                </a:solidFill>
                <a:latin typeface="Arial" panose="020B0604020202020204" pitchFamily="34" charset="0"/>
                <a:cs typeface="Arial" panose="020B0604020202020204" pitchFamily="34" charset="0"/>
              </a:rPr>
              <a:t>Understanding Power</a:t>
            </a:r>
            <a:r>
              <a:rPr lang="en-US" altLang="zh-TW" sz="5400" dirty="0" smtClean="0">
                <a:latin typeface="Arial" panose="020B0604020202020204" pitchFamily="34" charset="0"/>
                <a:cs typeface="Arial" panose="020B0604020202020204" pitchFamily="34" charset="0"/>
              </a:rPr>
              <a:t/>
            </a:r>
            <a:br>
              <a:rPr lang="en-US" altLang="zh-TW" sz="5400" dirty="0" smtClean="0">
                <a:latin typeface="Arial" panose="020B0604020202020204" pitchFamily="34" charset="0"/>
                <a:cs typeface="Arial" panose="020B0604020202020204" pitchFamily="34" charset="0"/>
              </a:rPr>
            </a:br>
            <a:endParaRPr lang="zh-TW" altLang="en-US" dirty="0"/>
          </a:p>
        </p:txBody>
      </p:sp>
      <p:sp>
        <p:nvSpPr>
          <p:cNvPr id="8" name="內容版面配置區 2">
            <a:extLst>
              <a:ext uri="{FF2B5EF4-FFF2-40B4-BE49-F238E27FC236}">
                <a16:creationId xmlns:a16="http://schemas.microsoft.com/office/drawing/2014/main" xmlns="" id="{4C34DD98-1521-4CBB-AD87-A1B7BCE1676F}"/>
              </a:ext>
            </a:extLst>
          </p:cNvPr>
          <p:cNvSpPr txBox="1">
            <a:spLocks/>
          </p:cNvSpPr>
          <p:nvPr/>
        </p:nvSpPr>
        <p:spPr>
          <a:xfrm>
            <a:off x="748758" y="1958339"/>
            <a:ext cx="10178322" cy="3593591"/>
          </a:xfrm>
          <a:prstGeom prst="rect">
            <a:avLst/>
          </a:prstGeom>
        </p:spPr>
        <p:txBody>
          <a:bodyPr/>
          <a:lstStyle>
            <a:defPPr>
              <a:defRPr lang="zh-CN"/>
            </a:defPPr>
            <a:lvl1pPr marL="228600" indent="-228600">
              <a:lnSpc>
                <a:spcPct val="90000"/>
              </a:lnSpc>
              <a:spcBef>
                <a:spcPts val="1000"/>
              </a:spcBef>
              <a:buFont typeface="Arial" panose="020B0604020202020204" pitchFamily="34" charset="0"/>
              <a:buChar char="•"/>
              <a:defRPr sz="2400">
                <a:latin typeface="Arial" pitchFamily="34" charset="0"/>
                <a:cs typeface="Arial"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TW" sz="3200" b="1" dirty="0">
                <a:solidFill>
                  <a:schemeClr val="accent6">
                    <a:lumMod val="50000"/>
                  </a:schemeClr>
                </a:solidFill>
              </a:rPr>
              <a:t>Power of Motivation</a:t>
            </a:r>
          </a:p>
          <a:p>
            <a:pPr marL="0" indent="0">
              <a:buNone/>
            </a:pPr>
            <a:r>
              <a:rPr lang="en-US" altLang="zh-TW" dirty="0" smtClean="0"/>
              <a:t>The </a:t>
            </a:r>
            <a:r>
              <a:rPr lang="en-US" altLang="zh-TW" dirty="0"/>
              <a:t>most desirable source power is of the person whose morality, ethics and sincerity are transparent and obvious. He/she develops immense power precisely due to these characteristics.</a:t>
            </a:r>
          </a:p>
          <a:p>
            <a:pPr marL="0" indent="0">
              <a:buNone/>
            </a:pPr>
            <a:r>
              <a:rPr lang="en-US" altLang="zh-TW" b="1" dirty="0"/>
              <a:t>Three kinds of power motivation:</a:t>
            </a:r>
          </a:p>
          <a:p>
            <a:pPr marL="457200" indent="-457200">
              <a:buFont typeface="+mj-lt"/>
              <a:buAutoNum type="arabicPeriod"/>
            </a:pPr>
            <a:r>
              <a:rPr lang="en-US" altLang="zh-TW" dirty="0"/>
              <a:t>Personalized Power</a:t>
            </a:r>
          </a:p>
          <a:p>
            <a:pPr marL="457200" indent="-457200">
              <a:buFont typeface="+mj-lt"/>
              <a:buAutoNum type="arabicPeriod"/>
            </a:pPr>
            <a:r>
              <a:rPr lang="en-US" altLang="zh-TW" dirty="0"/>
              <a:t>Socialized Power</a:t>
            </a:r>
          </a:p>
          <a:p>
            <a:pPr marL="457200" indent="-457200">
              <a:buFont typeface="+mj-lt"/>
              <a:buAutoNum type="arabicPeriod"/>
            </a:pPr>
            <a:r>
              <a:rPr lang="en-US" altLang="zh-TW" dirty="0"/>
              <a:t>Achievement or </a:t>
            </a:r>
            <a:r>
              <a:rPr lang="en-US" altLang="zh-TW" dirty="0" err="1"/>
              <a:t>Affiliative</a:t>
            </a:r>
            <a:r>
              <a:rPr lang="en-US" altLang="zh-TW" dirty="0"/>
              <a:t> Orientation: </a:t>
            </a:r>
            <a:r>
              <a:rPr lang="en-US" altLang="zh-TW" dirty="0" err="1"/>
              <a:t>Affiliative</a:t>
            </a:r>
            <a:r>
              <a:rPr lang="en-US" altLang="zh-TW" dirty="0"/>
              <a:t> needs are not power needs but sometimes are to dominant they </a:t>
            </a:r>
            <a:r>
              <a:rPr lang="en-US" altLang="zh-TW" dirty="0" err="1"/>
              <a:t>they</a:t>
            </a:r>
            <a:r>
              <a:rPr lang="en-US" altLang="zh-TW" dirty="0"/>
              <a:t> affect the way in which the individual uses power.</a:t>
            </a:r>
            <a:endParaRPr lang="zh-TW" altLang="en-US" dirty="0"/>
          </a:p>
        </p:txBody>
      </p:sp>
    </p:spTree>
    <p:extLst>
      <p:ext uri="{BB962C8B-B14F-4D97-AF65-F5344CB8AC3E}">
        <p14:creationId xmlns:p14="http://schemas.microsoft.com/office/powerpoint/2010/main" val="386274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8221346"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10178322" cy="149213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schemeClr val="bg1"/>
                </a:solidFill>
                <a:latin typeface="Arial" panose="020B0604020202020204" pitchFamily="34" charset="0"/>
                <a:cs typeface="Arial" panose="020B0604020202020204" pitchFamily="34" charset="0"/>
              </a:rPr>
              <a:t>Understanding Power</a:t>
            </a:r>
            <a:r>
              <a:rPr lang="en-US" altLang="zh-TW" sz="5400" dirty="0" smtClean="0">
                <a:latin typeface="Arial" panose="020B0604020202020204" pitchFamily="34" charset="0"/>
                <a:cs typeface="Arial" panose="020B0604020202020204" pitchFamily="34" charset="0"/>
              </a:rPr>
              <a:t/>
            </a:r>
            <a:br>
              <a:rPr lang="en-US" altLang="zh-TW" sz="5400" dirty="0" smtClean="0">
                <a:latin typeface="Arial" panose="020B0604020202020204" pitchFamily="34" charset="0"/>
                <a:cs typeface="Arial" panose="020B0604020202020204" pitchFamily="34" charset="0"/>
              </a:rPr>
            </a:br>
            <a:endParaRPr lang="zh-TW" altLang="en-US" dirty="0"/>
          </a:p>
        </p:txBody>
      </p:sp>
      <p:pic>
        <p:nvPicPr>
          <p:cNvPr id="8" name="Picture 2" descr="ãmajor source of powerãçåçæå°çµæ">
            <a:extLst>
              <a:ext uri="{FF2B5EF4-FFF2-40B4-BE49-F238E27FC236}">
                <a16:creationId xmlns:a16="http://schemas.microsoft.com/office/drawing/2014/main" xmlns="" id="{2F4A1AA7-8DCD-40CB-9DEB-6F368B809F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300" y="2293644"/>
            <a:ext cx="4800600" cy="360421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ãsource of powerãçåçæå°çµæ">
            <a:extLst>
              <a:ext uri="{FF2B5EF4-FFF2-40B4-BE49-F238E27FC236}">
                <a16:creationId xmlns:a16="http://schemas.microsoft.com/office/drawing/2014/main" xmlns="" id="{FF81383A-708D-48D0-8A67-B5BAEDD204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8450" y="2295525"/>
            <a:ext cx="4800600" cy="360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74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226" y="384174"/>
            <a:ext cx="11269346" cy="1155065"/>
            <a:chOff x="-35" y="638"/>
            <a:chExt cx="5116" cy="786"/>
          </a:xfrm>
        </p:grpSpPr>
        <p:sp>
          <p:nvSpPr>
            <p:cNvPr id="2" name="矩形 1"/>
            <p:cNvSpPr/>
            <p:nvPr/>
          </p:nvSpPr>
          <p:spPr>
            <a:xfrm>
              <a:off x="-35" y="638"/>
              <a:ext cx="4613" cy="787"/>
            </a:xfrm>
            <a:prstGeom prst="rect">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sp>
          <p:nvSpPr>
            <p:cNvPr id="3" name="等腰三角形 2"/>
            <p:cNvSpPr/>
            <p:nvPr/>
          </p:nvSpPr>
          <p:spPr>
            <a:xfrm rot="5400000">
              <a:off x="4436" y="779"/>
              <a:ext cx="787" cy="504"/>
            </a:xfrm>
            <a:prstGeom prst="triangle">
              <a:avLst/>
            </a:prstGeom>
            <a:solidFill>
              <a:srgbClr val="3D7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方正清刻本悦宋简体" panose="02000000000000000000" pitchFamily="2" charset="-122"/>
              </a:endParaRPr>
            </a:p>
          </p:txBody>
        </p:sp>
      </p:grpSp>
      <p:sp>
        <p:nvSpPr>
          <p:cNvPr id="44" name="標題 1">
            <a:extLst>
              <a:ext uri="{FF2B5EF4-FFF2-40B4-BE49-F238E27FC236}">
                <a16:creationId xmlns="" xmlns:a16="http://schemas.microsoft.com/office/drawing/2014/main" id="{38D1FC58-C381-4BD4-922C-5DC6F3D16164}"/>
              </a:ext>
            </a:extLst>
          </p:cNvPr>
          <p:cNvSpPr txBox="1">
            <a:spLocks/>
          </p:cNvSpPr>
          <p:nvPr/>
        </p:nvSpPr>
        <p:spPr>
          <a:xfrm>
            <a:off x="359139" y="466206"/>
            <a:ext cx="10178322" cy="1492132"/>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5400" b="1" dirty="0">
                <a:solidFill>
                  <a:schemeClr val="bg1"/>
                </a:solidFill>
                <a:latin typeface="Arial" panose="020B0604020202020204" pitchFamily="34" charset="0"/>
                <a:cs typeface="Arial" panose="020B0604020202020204" pitchFamily="34" charset="0"/>
              </a:rPr>
              <a:t>Nature of power in </a:t>
            </a:r>
            <a:r>
              <a:rPr lang="en-US" altLang="zh-TW" sz="5400" b="1" dirty="0" smtClean="0">
                <a:solidFill>
                  <a:schemeClr val="bg1"/>
                </a:solidFill>
                <a:latin typeface="Arial" panose="020B0604020202020204" pitchFamily="34" charset="0"/>
                <a:cs typeface="Arial" panose="020B0604020202020204" pitchFamily="34" charset="0"/>
              </a:rPr>
              <a:t>negotiations</a:t>
            </a:r>
            <a:r>
              <a:rPr lang="en-US" altLang="zh-TW" sz="5400" dirty="0" smtClean="0">
                <a:latin typeface="Arial" panose="020B0604020202020204" pitchFamily="34" charset="0"/>
                <a:cs typeface="Arial" panose="020B0604020202020204" pitchFamily="34" charset="0"/>
              </a:rPr>
              <a:t/>
            </a:r>
            <a:br>
              <a:rPr lang="en-US" altLang="zh-TW" sz="5400" dirty="0" smtClean="0">
                <a:latin typeface="Arial" panose="020B0604020202020204" pitchFamily="34" charset="0"/>
                <a:cs typeface="Arial" panose="020B0604020202020204" pitchFamily="34" charset="0"/>
              </a:rPr>
            </a:br>
            <a:endParaRPr lang="zh-TW" altLang="en-US" dirty="0"/>
          </a:p>
        </p:txBody>
      </p:sp>
      <p:sp>
        <p:nvSpPr>
          <p:cNvPr id="8" name="內容版面配置區 5">
            <a:extLst>
              <a:ext uri="{FF2B5EF4-FFF2-40B4-BE49-F238E27FC236}">
                <a16:creationId xmlns:a16="http://schemas.microsoft.com/office/drawing/2014/main" xmlns="" id="{11F5CF40-D577-4256-A4B2-263D37F79469}"/>
              </a:ext>
            </a:extLst>
          </p:cNvPr>
          <p:cNvSpPr txBox="1">
            <a:spLocks/>
          </p:cNvSpPr>
          <p:nvPr/>
        </p:nvSpPr>
        <p:spPr>
          <a:xfrm>
            <a:off x="657318" y="1540709"/>
            <a:ext cx="10178322" cy="4847205"/>
          </a:xfrm>
          <a:prstGeom prst="rect">
            <a:avLst/>
          </a:prstGeom>
        </p:spPr>
        <p:txBody>
          <a:bodyPr/>
          <a:lstStyle>
            <a:defPPr>
              <a:defRPr lang="zh-CN"/>
            </a:defPPr>
            <a:lvl1pPr marL="228600" indent="-228600">
              <a:lnSpc>
                <a:spcPct val="90000"/>
              </a:lnSpc>
              <a:spcBef>
                <a:spcPts val="1000"/>
              </a:spcBef>
              <a:buFont typeface="Arial" panose="020B0604020202020204" pitchFamily="34" charset="0"/>
              <a:buChar char="•"/>
              <a:defRPr sz="2400">
                <a:latin typeface="Arial" pitchFamily="34" charset="0"/>
                <a:cs typeface="Arial"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a:pPr>
            <a:r>
              <a:rPr lang="en-US" altLang="zh-TW" dirty="0"/>
              <a:t>It is the ability to redefine and shuffle the interests to attain goals</a:t>
            </a:r>
          </a:p>
          <a:p>
            <a:pPr marL="457200" indent="-457200">
              <a:buFont typeface="+mj-lt"/>
              <a:buAutoNum type="arabicPeriod"/>
            </a:pPr>
            <a:r>
              <a:rPr lang="en-US" altLang="zh-TW" dirty="0"/>
              <a:t>The exercise of power entails costs and risks</a:t>
            </a:r>
          </a:p>
          <a:p>
            <a:pPr marL="457200" indent="-457200">
              <a:buFont typeface="+mj-lt"/>
              <a:buAutoNum type="arabicPeriod"/>
            </a:pPr>
            <a:r>
              <a:rPr lang="en-US" altLang="zh-TW" dirty="0"/>
              <a:t>There is also a distinction between real and apparent power</a:t>
            </a:r>
          </a:p>
          <a:p>
            <a:pPr marL="457200" indent="-457200">
              <a:buFont typeface="+mj-lt"/>
              <a:buAutoNum type="arabicPeriod"/>
            </a:pPr>
            <a:r>
              <a:rPr lang="en-US" altLang="zh-TW" dirty="0"/>
              <a:t>Power changes over time</a:t>
            </a:r>
          </a:p>
          <a:p>
            <a:pPr marL="457200" indent="-457200">
              <a:buFont typeface="+mj-lt"/>
              <a:buAutoNum type="arabicPeriod"/>
            </a:pPr>
            <a:r>
              <a:rPr lang="en-US" altLang="zh-TW" dirty="0"/>
              <a:t>Negotiators use power tactics to give an impression of having many alternatives</a:t>
            </a:r>
          </a:p>
          <a:p>
            <a:pPr marL="457200" indent="-457200">
              <a:buFont typeface="+mj-lt"/>
              <a:buAutoNum type="arabicPeriod"/>
            </a:pPr>
            <a:r>
              <a:rPr lang="en-US" altLang="zh-TW" dirty="0"/>
              <a:t>Power devices are used by negotiators to develop in the opponent, feelings of loyalty, obligation or gratitude</a:t>
            </a:r>
          </a:p>
          <a:p>
            <a:pPr marL="457200" indent="-457200">
              <a:buFont typeface="+mj-lt"/>
              <a:buAutoNum type="arabicPeriod"/>
            </a:pPr>
            <a:r>
              <a:rPr lang="en-US" altLang="zh-TW" dirty="0"/>
              <a:t>Power additions are ways in which the negotiator adds to the perceptions of his power through additions such as personal charm, prestige and association</a:t>
            </a:r>
          </a:p>
          <a:p>
            <a:pPr marL="457200" indent="-457200">
              <a:buFont typeface="+mj-lt"/>
              <a:buAutoNum type="arabicPeriod"/>
            </a:pPr>
            <a:r>
              <a:rPr lang="en-US" altLang="zh-TW" dirty="0"/>
              <a:t>Expert power is the power of knowledge that comes through control over information</a:t>
            </a:r>
            <a:endParaRPr lang="zh-TW" altLang="en-US" dirty="0"/>
          </a:p>
        </p:txBody>
      </p:sp>
    </p:spTree>
    <p:extLst>
      <p:ext uri="{BB962C8B-B14F-4D97-AF65-F5344CB8AC3E}">
        <p14:creationId xmlns:p14="http://schemas.microsoft.com/office/powerpoint/2010/main" val="386274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自定义 25">
      <a:dk1>
        <a:srgbClr val="000000"/>
      </a:dk1>
      <a:lt1>
        <a:sysClr val="window" lastClr="FFFFFF"/>
      </a:lt1>
      <a:dk2>
        <a:srgbClr val="262626"/>
      </a:dk2>
      <a:lt2>
        <a:srgbClr val="E7E6E6"/>
      </a:lt2>
      <a:accent1>
        <a:srgbClr val="005827"/>
      </a:accent1>
      <a:accent2>
        <a:srgbClr val="00843B"/>
      </a:accent2>
      <a:accent3>
        <a:srgbClr val="005827"/>
      </a:accent3>
      <a:accent4>
        <a:srgbClr val="00843B"/>
      </a:accent4>
      <a:accent5>
        <a:srgbClr val="005827"/>
      </a:accent5>
      <a:accent6>
        <a:srgbClr val="00843B"/>
      </a:accent6>
      <a:hlink>
        <a:srgbClr val="002060"/>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906</Words>
  <Application>Microsoft Office PowerPoint</Application>
  <PresentationFormat>自訂</PresentationFormat>
  <Paragraphs>80</Paragraphs>
  <Slides>15</Slides>
  <Notes>14</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User</cp:lastModifiedBy>
  <cp:revision>13</cp:revision>
  <dcterms:created xsi:type="dcterms:W3CDTF">2017-07-05T14:01:45Z</dcterms:created>
  <dcterms:modified xsi:type="dcterms:W3CDTF">2020-06-28T18:13:36Z</dcterms:modified>
</cp:coreProperties>
</file>