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57" r:id="rId3"/>
    <p:sldId id="293" r:id="rId4"/>
    <p:sldId id="294" r:id="rId5"/>
    <p:sldId id="295" r:id="rId6"/>
    <p:sldId id="258" r:id="rId7"/>
    <p:sldId id="267" r:id="rId8"/>
    <p:sldId id="297" r:id="rId9"/>
    <p:sldId id="298" r:id="rId10"/>
    <p:sldId id="299" r:id="rId11"/>
    <p:sldId id="300" r:id="rId12"/>
    <p:sldId id="301" r:id="rId13"/>
    <p:sldId id="302" r:id="rId14"/>
    <p:sldId id="303" r:id="rId15"/>
    <p:sldId id="288" r:id="rId16"/>
    <p:sldId id="304" r:id="rId17"/>
  </p:sldIdLst>
  <p:sldSz cx="12192000" cy="6858000"/>
  <p:notesSz cx="7104063" cy="10234613"/>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95" d="100"/>
          <a:sy n="95" d="100"/>
        </p:scale>
        <p:origin x="-163"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4766708-9DC8-496F-BC69-5ED86D757FD6}" type="datetimeFigureOut">
              <a:rPr lang="zh-CN" altLang="en-US" smtClean="0"/>
              <a:t>2020/6/28</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DDCAE882-252E-4B18-B851-34198A1E84F3}" type="slidenum">
              <a:rPr lang="zh-CN" altLang="en-US" smtClean="0"/>
              <a:t>‹#›</a:t>
            </a:fld>
            <a:endParaRPr lang="zh-CN" altLang="en-US"/>
          </a:p>
        </p:txBody>
      </p:sp>
    </p:spTree>
    <p:extLst>
      <p:ext uri="{BB962C8B-B14F-4D97-AF65-F5344CB8AC3E}">
        <p14:creationId xmlns:p14="http://schemas.microsoft.com/office/powerpoint/2010/main" val="3950840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AE882-252E-4B18-B851-34198A1E84F3}" type="slidenum">
              <a:rPr lang="zh-CN" altLang="en-US" smtClean="0"/>
              <a:t>1</a:t>
            </a:fld>
            <a:endParaRPr lang="zh-CN" altLang="en-US"/>
          </a:p>
        </p:txBody>
      </p:sp>
    </p:spTree>
    <p:extLst>
      <p:ext uri="{BB962C8B-B14F-4D97-AF65-F5344CB8AC3E}">
        <p14:creationId xmlns:p14="http://schemas.microsoft.com/office/powerpoint/2010/main" val="2850912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AE882-252E-4B18-B851-34198A1E84F3}" type="slidenum">
              <a:rPr lang="zh-CN" altLang="en-US" smtClean="0"/>
              <a:t>10</a:t>
            </a:fld>
            <a:endParaRPr lang="zh-CN" altLang="en-US"/>
          </a:p>
        </p:txBody>
      </p:sp>
    </p:spTree>
    <p:extLst>
      <p:ext uri="{BB962C8B-B14F-4D97-AF65-F5344CB8AC3E}">
        <p14:creationId xmlns:p14="http://schemas.microsoft.com/office/powerpoint/2010/main" val="3028061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AE882-252E-4B18-B851-34198A1E84F3}" type="slidenum">
              <a:rPr lang="zh-CN" altLang="en-US" smtClean="0"/>
              <a:t>11</a:t>
            </a:fld>
            <a:endParaRPr lang="zh-CN" altLang="en-US"/>
          </a:p>
        </p:txBody>
      </p:sp>
    </p:spTree>
    <p:extLst>
      <p:ext uri="{BB962C8B-B14F-4D97-AF65-F5344CB8AC3E}">
        <p14:creationId xmlns:p14="http://schemas.microsoft.com/office/powerpoint/2010/main" val="2149007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AE882-252E-4B18-B851-34198A1E84F3}" type="slidenum">
              <a:rPr lang="zh-CN" altLang="en-US" smtClean="0"/>
              <a:t>12</a:t>
            </a:fld>
            <a:endParaRPr lang="zh-CN" altLang="en-US"/>
          </a:p>
        </p:txBody>
      </p:sp>
    </p:spTree>
    <p:extLst>
      <p:ext uri="{BB962C8B-B14F-4D97-AF65-F5344CB8AC3E}">
        <p14:creationId xmlns:p14="http://schemas.microsoft.com/office/powerpoint/2010/main" val="3028061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AE882-252E-4B18-B851-34198A1E84F3}" type="slidenum">
              <a:rPr lang="zh-CN" altLang="en-US" smtClean="0"/>
              <a:t>13</a:t>
            </a:fld>
            <a:endParaRPr lang="zh-CN" altLang="en-US"/>
          </a:p>
        </p:txBody>
      </p:sp>
    </p:spTree>
    <p:extLst>
      <p:ext uri="{BB962C8B-B14F-4D97-AF65-F5344CB8AC3E}">
        <p14:creationId xmlns:p14="http://schemas.microsoft.com/office/powerpoint/2010/main" val="30280610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AE882-252E-4B18-B851-34198A1E84F3}" type="slidenum">
              <a:rPr lang="zh-CN" altLang="en-US" smtClean="0"/>
              <a:t>14</a:t>
            </a:fld>
            <a:endParaRPr lang="zh-CN" altLang="en-US"/>
          </a:p>
        </p:txBody>
      </p:sp>
    </p:spTree>
    <p:extLst>
      <p:ext uri="{BB962C8B-B14F-4D97-AF65-F5344CB8AC3E}">
        <p14:creationId xmlns:p14="http://schemas.microsoft.com/office/powerpoint/2010/main" val="3028061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AE882-252E-4B18-B851-34198A1E84F3}" type="slidenum">
              <a:rPr lang="zh-CN" altLang="en-US" smtClean="0"/>
              <a:t>15</a:t>
            </a:fld>
            <a:endParaRPr lang="zh-CN" altLang="en-US"/>
          </a:p>
        </p:txBody>
      </p:sp>
    </p:spTree>
    <p:extLst>
      <p:ext uri="{BB962C8B-B14F-4D97-AF65-F5344CB8AC3E}">
        <p14:creationId xmlns:p14="http://schemas.microsoft.com/office/powerpoint/2010/main" val="4084384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AE882-252E-4B18-B851-34198A1E84F3}" type="slidenum">
              <a:rPr lang="zh-CN" altLang="en-US" smtClean="0"/>
              <a:t>16</a:t>
            </a:fld>
            <a:endParaRPr lang="zh-CN" altLang="en-US"/>
          </a:p>
        </p:txBody>
      </p:sp>
    </p:spTree>
    <p:extLst>
      <p:ext uri="{BB962C8B-B14F-4D97-AF65-F5344CB8AC3E}">
        <p14:creationId xmlns:p14="http://schemas.microsoft.com/office/powerpoint/2010/main" val="4084384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AE882-252E-4B18-B851-34198A1E84F3}" type="slidenum">
              <a:rPr lang="zh-CN" altLang="en-US" smtClean="0"/>
              <a:t>2</a:t>
            </a:fld>
            <a:endParaRPr lang="zh-CN" altLang="en-US"/>
          </a:p>
        </p:txBody>
      </p:sp>
    </p:spTree>
    <p:extLst>
      <p:ext uri="{BB962C8B-B14F-4D97-AF65-F5344CB8AC3E}">
        <p14:creationId xmlns:p14="http://schemas.microsoft.com/office/powerpoint/2010/main" val="2955138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AE882-252E-4B18-B851-34198A1E84F3}" type="slidenum">
              <a:rPr lang="zh-CN" altLang="en-US" smtClean="0"/>
              <a:t>3</a:t>
            </a:fld>
            <a:endParaRPr lang="zh-CN" altLang="en-US"/>
          </a:p>
        </p:txBody>
      </p:sp>
    </p:spTree>
    <p:extLst>
      <p:ext uri="{BB962C8B-B14F-4D97-AF65-F5344CB8AC3E}">
        <p14:creationId xmlns:p14="http://schemas.microsoft.com/office/powerpoint/2010/main" val="2955138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AE882-252E-4B18-B851-34198A1E84F3}" type="slidenum">
              <a:rPr lang="zh-CN" altLang="en-US" smtClean="0"/>
              <a:t>4</a:t>
            </a:fld>
            <a:endParaRPr lang="zh-CN" altLang="en-US"/>
          </a:p>
        </p:txBody>
      </p:sp>
    </p:spTree>
    <p:extLst>
      <p:ext uri="{BB962C8B-B14F-4D97-AF65-F5344CB8AC3E}">
        <p14:creationId xmlns:p14="http://schemas.microsoft.com/office/powerpoint/2010/main" val="2672067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AE882-252E-4B18-B851-34198A1E84F3}" type="slidenum">
              <a:rPr lang="zh-CN" altLang="en-US" smtClean="0"/>
              <a:t>5</a:t>
            </a:fld>
            <a:endParaRPr lang="zh-CN" altLang="en-US"/>
          </a:p>
        </p:txBody>
      </p:sp>
    </p:spTree>
    <p:extLst>
      <p:ext uri="{BB962C8B-B14F-4D97-AF65-F5344CB8AC3E}">
        <p14:creationId xmlns:p14="http://schemas.microsoft.com/office/powerpoint/2010/main" val="2769487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AE882-252E-4B18-B851-34198A1E84F3}" type="slidenum">
              <a:rPr lang="zh-CN" altLang="en-US" smtClean="0"/>
              <a:t>6</a:t>
            </a:fld>
            <a:endParaRPr lang="zh-CN" altLang="en-US"/>
          </a:p>
        </p:txBody>
      </p:sp>
    </p:spTree>
    <p:extLst>
      <p:ext uri="{BB962C8B-B14F-4D97-AF65-F5344CB8AC3E}">
        <p14:creationId xmlns:p14="http://schemas.microsoft.com/office/powerpoint/2010/main" val="3930050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AE882-252E-4B18-B851-34198A1E84F3}" type="slidenum">
              <a:rPr lang="zh-CN" altLang="en-US" smtClean="0"/>
              <a:t>7</a:t>
            </a:fld>
            <a:endParaRPr lang="zh-CN" altLang="en-US"/>
          </a:p>
        </p:txBody>
      </p:sp>
    </p:spTree>
    <p:extLst>
      <p:ext uri="{BB962C8B-B14F-4D97-AF65-F5344CB8AC3E}">
        <p14:creationId xmlns:p14="http://schemas.microsoft.com/office/powerpoint/2010/main" val="2672067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AE882-252E-4B18-B851-34198A1E84F3}" type="slidenum">
              <a:rPr lang="zh-CN" altLang="en-US" smtClean="0"/>
              <a:t>8</a:t>
            </a:fld>
            <a:endParaRPr lang="zh-CN" altLang="en-US"/>
          </a:p>
        </p:txBody>
      </p:sp>
    </p:spTree>
    <p:extLst>
      <p:ext uri="{BB962C8B-B14F-4D97-AF65-F5344CB8AC3E}">
        <p14:creationId xmlns:p14="http://schemas.microsoft.com/office/powerpoint/2010/main" val="2672067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AE882-252E-4B18-B851-34198A1E84F3}" type="slidenum">
              <a:rPr lang="zh-CN" altLang="en-US" smtClean="0"/>
              <a:t>9</a:t>
            </a:fld>
            <a:endParaRPr lang="zh-CN" altLang="en-US"/>
          </a:p>
        </p:txBody>
      </p:sp>
    </p:spTree>
    <p:extLst>
      <p:ext uri="{BB962C8B-B14F-4D97-AF65-F5344CB8AC3E}">
        <p14:creationId xmlns:p14="http://schemas.microsoft.com/office/powerpoint/2010/main" val="2149007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2020/6/28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2020/6/28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2020/6/28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2020/6/28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t>2020/6/28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t>2020/6/28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2020/6/28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2020/6/28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2020/6/28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2020/6/28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2020/6/28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9" name="矩形 8"/>
          <p:cNvSpPr/>
          <p:nvPr/>
        </p:nvSpPr>
        <p:spPr>
          <a:xfrm>
            <a:off x="536575" y="529590"/>
            <a:ext cx="11118850" cy="5799455"/>
          </a:xfrm>
          <a:prstGeom prst="rect">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4991735" y="1957070"/>
            <a:ext cx="2208530" cy="819150"/>
            <a:chOff x="8190" y="3147"/>
            <a:chExt cx="3478" cy="1290"/>
          </a:xfrm>
        </p:grpSpPr>
        <p:cxnSp>
          <p:nvCxnSpPr>
            <p:cNvPr id="10" name="直接连接符 9"/>
            <p:cNvCxnSpPr/>
            <p:nvPr/>
          </p:nvCxnSpPr>
          <p:spPr>
            <a:xfrm>
              <a:off x="8190" y="3147"/>
              <a:ext cx="347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flipV="1">
              <a:off x="8190" y="3147"/>
              <a:ext cx="3" cy="12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flipV="1">
              <a:off x="11666" y="3147"/>
              <a:ext cx="3" cy="12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p:nvGrpSpPr>
        <p:grpSpPr>
          <a:xfrm flipV="1">
            <a:off x="4989830" y="3958590"/>
            <a:ext cx="2208530" cy="819150"/>
            <a:chOff x="8190" y="3147"/>
            <a:chExt cx="3478" cy="1290"/>
          </a:xfrm>
        </p:grpSpPr>
        <p:cxnSp>
          <p:nvCxnSpPr>
            <p:cNvPr id="16" name="直接连接符 15"/>
            <p:cNvCxnSpPr/>
            <p:nvPr/>
          </p:nvCxnSpPr>
          <p:spPr>
            <a:xfrm>
              <a:off x="8190" y="3147"/>
              <a:ext cx="347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flipV="1">
              <a:off x="8190" y="3147"/>
              <a:ext cx="3" cy="12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flipV="1">
              <a:off x="11666" y="3147"/>
              <a:ext cx="3" cy="129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9" name="文本框 18"/>
          <p:cNvSpPr txBox="1"/>
          <p:nvPr/>
        </p:nvSpPr>
        <p:spPr>
          <a:xfrm>
            <a:off x="2639695" y="2909570"/>
            <a:ext cx="6913245" cy="923330"/>
          </a:xfrm>
          <a:prstGeom prst="rect">
            <a:avLst/>
          </a:prstGeom>
          <a:noFill/>
        </p:spPr>
        <p:txBody>
          <a:bodyPr wrap="square" rtlCol="0">
            <a:spAutoFit/>
          </a:bodyPr>
          <a:lstStyle/>
          <a:p>
            <a:pPr algn="ctr"/>
            <a:r>
              <a:rPr lang="en-US" altLang="zh-TW" sz="5400" dirty="0"/>
              <a:t>Conflict management</a:t>
            </a:r>
            <a:endParaRPr lang="en-US" altLang="zh-CN" sz="5400" b="1" dirty="0">
              <a:solidFill>
                <a:schemeClr val="bg1"/>
              </a:solidFill>
              <a:latin typeface="微软雅黑" panose="020B0503020204020204" charset="-122"/>
              <a:ea typeface="微软雅黑" panose="020B0503020204020204" charset="-122"/>
            </a:endParaRPr>
          </a:p>
        </p:txBody>
      </p:sp>
      <p:sp>
        <p:nvSpPr>
          <p:cNvPr id="22" name="任意多边形 21"/>
          <p:cNvSpPr/>
          <p:nvPr/>
        </p:nvSpPr>
        <p:spPr>
          <a:xfrm>
            <a:off x="5860415" y="4025265"/>
            <a:ext cx="472440" cy="472440"/>
          </a:xfrm>
          <a:custGeom>
            <a:avLst/>
            <a:gdLst>
              <a:gd name="connsiteX0" fmla="*/ 395923 w 791846"/>
              <a:gd name="connsiteY0" fmla="*/ 0 h 791846"/>
              <a:gd name="connsiteX1" fmla="*/ 791846 w 791846"/>
              <a:gd name="connsiteY1" fmla="*/ 395923 h 791846"/>
              <a:gd name="connsiteX2" fmla="*/ 395923 w 791846"/>
              <a:gd name="connsiteY2" fmla="*/ 791846 h 791846"/>
              <a:gd name="connsiteX3" fmla="*/ 0 w 791846"/>
              <a:gd name="connsiteY3" fmla="*/ 395923 h 791846"/>
              <a:gd name="connsiteX4" fmla="*/ 395923 w 791846"/>
              <a:gd name="connsiteY4" fmla="*/ 0 h 791846"/>
              <a:gd name="connsiteX5" fmla="*/ 240348 w 791846"/>
              <a:gd name="connsiteY5" fmla="*/ 150178 h 791846"/>
              <a:gd name="connsiteX6" fmla="*/ 240348 w 791846"/>
              <a:gd name="connsiteY6" fmla="*/ 641668 h 791846"/>
              <a:gd name="connsiteX7" fmla="*/ 663893 w 791846"/>
              <a:gd name="connsiteY7" fmla="*/ 395923 h 791846"/>
              <a:gd name="connsiteX8" fmla="*/ 240348 w 791846"/>
              <a:gd name="connsiteY8" fmla="*/ 150178 h 79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1846" h="791846">
                <a:moveTo>
                  <a:pt x="395923" y="0"/>
                </a:moveTo>
                <a:cubicBezTo>
                  <a:pt x="614585" y="0"/>
                  <a:pt x="791846" y="177261"/>
                  <a:pt x="791846" y="395923"/>
                </a:cubicBezTo>
                <a:cubicBezTo>
                  <a:pt x="791846" y="614585"/>
                  <a:pt x="614585" y="791846"/>
                  <a:pt x="395923" y="791846"/>
                </a:cubicBezTo>
                <a:cubicBezTo>
                  <a:pt x="177261" y="791846"/>
                  <a:pt x="0" y="614585"/>
                  <a:pt x="0" y="395923"/>
                </a:cubicBezTo>
                <a:cubicBezTo>
                  <a:pt x="0" y="177261"/>
                  <a:pt x="177261" y="0"/>
                  <a:pt x="395923" y="0"/>
                </a:cubicBezTo>
                <a:close/>
                <a:moveTo>
                  <a:pt x="240348" y="150178"/>
                </a:moveTo>
                <a:lnTo>
                  <a:pt x="240348" y="641668"/>
                </a:lnTo>
                <a:lnTo>
                  <a:pt x="663893" y="395923"/>
                </a:lnTo>
                <a:lnTo>
                  <a:pt x="240348" y="15017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文本框 1"/>
          <p:cNvSpPr txBox="1"/>
          <p:nvPr/>
        </p:nvSpPr>
        <p:spPr>
          <a:xfrm>
            <a:off x="3210560" y="5514975"/>
            <a:ext cx="5772150" cy="400110"/>
          </a:xfrm>
          <a:prstGeom prst="rect">
            <a:avLst/>
          </a:prstGeom>
          <a:noFill/>
        </p:spPr>
        <p:txBody>
          <a:bodyPr wrap="square" rtlCol="0">
            <a:spAutoFit/>
          </a:bodyPr>
          <a:lstStyle/>
          <a:p>
            <a:pPr algn="ctr"/>
            <a:r>
              <a:rPr lang="en-US" altLang="zh-TW" sz="2000" dirty="0"/>
              <a:t>Helen </a:t>
            </a:r>
            <a:r>
              <a:rPr lang="en-US" altLang="zh-TW" sz="2000" dirty="0" err="1"/>
              <a:t>Peng</a:t>
            </a:r>
            <a:endParaRPr lang="zh-TW" altLang="en-US" sz="2000" dirty="0"/>
          </a:p>
        </p:txBody>
      </p:sp>
      <p:cxnSp>
        <p:nvCxnSpPr>
          <p:cNvPr id="3" name="直接连接符 2"/>
          <p:cNvCxnSpPr/>
          <p:nvPr/>
        </p:nvCxnSpPr>
        <p:spPr>
          <a:xfrm flipV="1">
            <a:off x="5767070" y="2364105"/>
            <a:ext cx="659130" cy="508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41" presetClass="entr" presetSubtype="0" fill="hold" grpId="1" nodeType="afterEffect">
                                  <p:stCondLst>
                                    <p:cond delay="0"/>
                                  </p:stCondLst>
                                  <p:iterate type="lt">
                                    <p:tmPct val="10000"/>
                                  </p:iterate>
                                  <p:childTnLst>
                                    <p:set>
                                      <p:cBhvr>
                                        <p:cTn id="19" dur="1" fill="hold">
                                          <p:stCondLst>
                                            <p:cond delay="0"/>
                                          </p:stCondLst>
                                        </p:cTn>
                                        <p:tgtEl>
                                          <p:spTgt spid="19"/>
                                        </p:tgtEl>
                                        <p:attrNameLst>
                                          <p:attrName>style.visibility</p:attrName>
                                        </p:attrNameLst>
                                      </p:cBhvr>
                                      <p:to>
                                        <p:strVal val="visible"/>
                                      </p:to>
                                    </p:set>
                                    <p:anim calcmode="lin" valueType="num">
                                      <p:cBhvr>
                                        <p:cTn id="20"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9"/>
                                        </p:tgtEl>
                                        <p:attrNameLst>
                                          <p:attrName>ppt_y</p:attrName>
                                        </p:attrNameLst>
                                      </p:cBhvr>
                                      <p:tavLst>
                                        <p:tav tm="0">
                                          <p:val>
                                            <p:strVal val="#ppt_y"/>
                                          </p:val>
                                        </p:tav>
                                        <p:tav tm="100000">
                                          <p:val>
                                            <p:strVal val="#ppt_y"/>
                                          </p:val>
                                        </p:tav>
                                      </p:tavLst>
                                    </p:anim>
                                    <p:anim calcmode="lin" valueType="num">
                                      <p:cBhvr>
                                        <p:cTn id="22"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9"/>
                                        </p:tgtEl>
                                      </p:cBhvr>
                                    </p:animEffect>
                                  </p:childTnLst>
                                </p:cTn>
                              </p:par>
                            </p:childTnLst>
                          </p:cTn>
                        </p:par>
                        <p:par>
                          <p:cTn id="25" fill="hold">
                            <p:stCondLst>
                              <p:cond delay="2850"/>
                            </p:stCondLst>
                            <p:childTnLst>
                              <p:par>
                                <p:cTn id="26" presetID="5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350"/>
                            </p:stCondLst>
                            <p:childTnLst>
                              <p:par>
                                <p:cTn id="37" presetID="12" presetClass="entr" presetSubtype="4"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p:tgtEl>
                                          <p:spTgt spid="2"/>
                                        </p:tgtEl>
                                        <p:attrNameLst>
                                          <p:attrName>ppt_y</p:attrName>
                                        </p:attrNameLst>
                                      </p:cBhvr>
                                      <p:tavLst>
                                        <p:tav tm="0">
                                          <p:val>
                                            <p:strVal val="#ppt_y+#ppt_h*1.125000"/>
                                          </p:val>
                                        </p:tav>
                                        <p:tav tm="100000">
                                          <p:val>
                                            <p:strVal val="#ppt_y"/>
                                          </p:val>
                                        </p:tav>
                                      </p:tavLst>
                                    </p:anim>
                                    <p:animEffect transition="in" filter="wipe(up)">
                                      <p:cBhvr>
                                        <p:cTn id="40" dur="500"/>
                                        <p:tgtEl>
                                          <p:spTgt spid="2"/>
                                        </p:tgtEl>
                                      </p:cBhvr>
                                    </p:animEffect>
                                  </p:childTnLst>
                                </p:cTn>
                              </p:par>
                              <p:par>
                                <p:cTn id="41" presetID="26" presetClass="emph" presetSubtype="0" fill="hold" grpId="1" nodeType="withEffect">
                                  <p:stCondLst>
                                    <p:cond delay="0"/>
                                  </p:stCondLst>
                                  <p:childTnLst>
                                    <p:animEffect transition="out" filter="fade">
                                      <p:cBhvr>
                                        <p:cTn id="42" dur="500" tmFilter="0, 0; .2, .5; .8, .5; 1, 0"/>
                                        <p:tgtEl>
                                          <p:spTgt spid="22"/>
                                        </p:tgtEl>
                                      </p:cBhvr>
                                    </p:animEffect>
                                    <p:animScale>
                                      <p:cBhvr>
                                        <p:cTn id="43" dur="250"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9" grpId="0"/>
      <p:bldP spid="19" grpId="1"/>
      <p:bldP spid="22" grpId="0" animBg="1"/>
      <p:bldP spid="22" grpId="1" animBg="1"/>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grpSp>
        <p:nvGrpSpPr>
          <p:cNvPr id="11" name="组合 10"/>
          <p:cNvGrpSpPr/>
          <p:nvPr/>
        </p:nvGrpSpPr>
        <p:grpSpPr>
          <a:xfrm>
            <a:off x="369570" y="-6985"/>
            <a:ext cx="699770" cy="965200"/>
            <a:chOff x="582" y="-11"/>
            <a:chExt cx="1102" cy="1520"/>
          </a:xfrm>
        </p:grpSpPr>
        <p:grpSp>
          <p:nvGrpSpPr>
            <p:cNvPr id="7" name="组合 6"/>
            <p:cNvGrpSpPr/>
            <p:nvPr/>
          </p:nvGrpSpPr>
          <p:grpSpPr>
            <a:xfrm>
              <a:off x="602" y="-11"/>
              <a:ext cx="1082" cy="1520"/>
              <a:chOff x="1586" y="929"/>
              <a:chExt cx="1673" cy="2383"/>
            </a:xfrm>
          </p:grpSpPr>
          <p:sp>
            <p:nvSpPr>
              <p:cNvPr id="4" name="矩形 3"/>
              <p:cNvSpPr/>
              <p:nvPr/>
            </p:nvSpPr>
            <p:spPr>
              <a:xfrm>
                <a:off x="1586" y="929"/>
                <a:ext cx="1673" cy="238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a:off x="1586" y="2381"/>
                <a:ext cx="1671" cy="93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582" y="220"/>
              <a:ext cx="1081" cy="725"/>
            </a:xfrm>
            <a:prstGeom prst="rect">
              <a:avLst/>
            </a:prstGeom>
            <a:noFill/>
          </p:spPr>
          <p:txBody>
            <a:bodyPr wrap="square" rtlCol="0">
              <a:spAutoFit/>
            </a:bodyPr>
            <a:lstStyle/>
            <a:p>
              <a:pPr algn="ctr"/>
              <a:endParaRPr lang="en-US" altLang="zh-CN" sz="2400" b="1" dirty="0">
                <a:solidFill>
                  <a:schemeClr val="bg1"/>
                </a:solidFill>
                <a:latin typeface="微软雅黑" panose="020B0503020204020204" charset="-122"/>
                <a:ea typeface="微软雅黑" panose="020B0503020204020204" charset="-122"/>
              </a:endParaRPr>
            </a:p>
          </p:txBody>
        </p:sp>
      </p:grpSp>
      <p:sp>
        <p:nvSpPr>
          <p:cNvPr id="19" name="文本框 18"/>
          <p:cNvSpPr txBox="1"/>
          <p:nvPr/>
        </p:nvSpPr>
        <p:spPr>
          <a:xfrm>
            <a:off x="1220507" y="90894"/>
            <a:ext cx="6311261" cy="769441"/>
          </a:xfrm>
          <a:prstGeom prst="rect">
            <a:avLst/>
          </a:prstGeom>
          <a:noFill/>
        </p:spPr>
        <p:txBody>
          <a:bodyPr wrap="square" rtlCol="0">
            <a:spAutoFit/>
          </a:bodyPr>
          <a:lstStyle/>
          <a:p>
            <a:r>
              <a:rPr lang="en-US" altLang="zh-TW" sz="4400" dirty="0">
                <a:solidFill>
                  <a:schemeClr val="tx1">
                    <a:lumMod val="75000"/>
                    <a:lumOff val="25000"/>
                  </a:schemeClr>
                </a:solidFill>
                <a:latin typeface="Arial" panose="020B0604020202020204" pitchFamily="34" charset="0"/>
                <a:cs typeface="Arial" panose="020B0604020202020204" pitchFamily="34" charset="0"/>
              </a:rPr>
              <a:t>Concept of conflict</a:t>
            </a:r>
            <a:endParaRPr lang="en-US" altLang="zh-CN" sz="4400" b="1" dirty="0">
              <a:solidFill>
                <a:schemeClr val="tx1">
                  <a:lumMod val="75000"/>
                  <a:lumOff val="25000"/>
                </a:schemeClr>
              </a:solidFill>
              <a:latin typeface="微软雅黑" panose="020B0503020204020204" charset="-122"/>
              <a:ea typeface="微软雅黑" panose="020B0503020204020204" charset="-122"/>
            </a:endParaRPr>
          </a:p>
        </p:txBody>
      </p:sp>
      <p:sp>
        <p:nvSpPr>
          <p:cNvPr id="5" name="文本框 4"/>
          <p:cNvSpPr txBox="1"/>
          <p:nvPr/>
        </p:nvSpPr>
        <p:spPr>
          <a:xfrm>
            <a:off x="93914" y="1080680"/>
            <a:ext cx="1604211" cy="1445260"/>
          </a:xfrm>
          <a:prstGeom prst="rect">
            <a:avLst/>
          </a:prstGeom>
          <a:noFill/>
        </p:spPr>
        <p:txBody>
          <a:bodyPr wrap="square" rtlCol="0">
            <a:spAutoFit/>
          </a:bodyPr>
          <a:lstStyle/>
          <a:p>
            <a:r>
              <a:rPr lang="en-US" altLang="zh-CN" sz="8800" b="1" dirty="0">
                <a:solidFill>
                  <a:schemeClr val="tx1">
                    <a:lumMod val="65000"/>
                    <a:lumOff val="35000"/>
                  </a:schemeClr>
                </a:solidFill>
                <a:latin typeface="微软雅黑" panose="020B0503020204020204" charset="-122"/>
                <a:ea typeface="微软雅黑" panose="020B0503020204020204" charset="-122"/>
                <a:cs typeface="Open Sans" panose="020B0606030504020204" pitchFamily="34" charset="0"/>
              </a:rPr>
              <a:t>“</a:t>
            </a:r>
          </a:p>
        </p:txBody>
      </p:sp>
      <p:sp>
        <p:nvSpPr>
          <p:cNvPr id="10" name="矩形 9"/>
          <p:cNvSpPr/>
          <p:nvPr/>
        </p:nvSpPr>
        <p:spPr>
          <a:xfrm>
            <a:off x="6352675" y="2277025"/>
            <a:ext cx="5576736" cy="3412788"/>
          </a:xfrm>
          <a:prstGeom prst="rect">
            <a:avLst/>
          </a:prstGeom>
          <a:blipFill rotWithShape="1">
            <a:blip r:embed="rId3"/>
            <a:stretch>
              <a:fillRect l="-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462284" y="1703699"/>
            <a:ext cx="5762054" cy="1815882"/>
          </a:xfrm>
          <a:prstGeom prst="rect">
            <a:avLst/>
          </a:prstGeom>
        </p:spPr>
        <p:txBody>
          <a:bodyPr wrap="square">
            <a:spAutoFit/>
          </a:bodyPr>
          <a:lstStyle/>
          <a:p>
            <a:r>
              <a:rPr lang="en-US" altLang="zh-TW" sz="2800" dirty="0"/>
              <a:t>Conflict is a situation in which two people cannot agree on the actions that one person takes or that he or she doesn’t want the other to take!</a:t>
            </a:r>
            <a:endParaRPr lang="zh-TW" altLang="en-US" sz="2800" dirty="0"/>
          </a:p>
        </p:txBody>
      </p:sp>
      <p:sp>
        <p:nvSpPr>
          <p:cNvPr id="15" name="矩形 14"/>
          <p:cNvSpPr/>
          <p:nvPr/>
        </p:nvSpPr>
        <p:spPr>
          <a:xfrm>
            <a:off x="462283" y="3843711"/>
            <a:ext cx="5641738" cy="2308324"/>
          </a:xfrm>
          <a:prstGeom prst="rect">
            <a:avLst/>
          </a:prstGeom>
        </p:spPr>
        <p:txBody>
          <a:bodyPr wrap="square">
            <a:spAutoFit/>
          </a:bodyPr>
          <a:lstStyle/>
          <a:p>
            <a:r>
              <a:rPr lang="en-US" altLang="zh-TW" sz="2400" dirty="0"/>
              <a:t>It can be defined as a disagreement between two or more individuals or groups, with each individual or group trying to gain acceptance of its views or objectives over others.</a:t>
            </a:r>
          </a:p>
          <a:p>
            <a:r>
              <a:rPr lang="en-US" altLang="zh-TW" sz="2400" dirty="0"/>
              <a:t>                          </a:t>
            </a:r>
            <a:r>
              <a:rPr lang="zh-TW" altLang="en-US" sz="2400" dirty="0" smtClean="0"/>
              <a:t>                 </a:t>
            </a:r>
            <a:r>
              <a:rPr lang="en-US" altLang="zh-TW" sz="2400" dirty="0" smtClean="0"/>
              <a:t>   </a:t>
            </a:r>
            <a:r>
              <a:rPr lang="en-US" altLang="zh-TW" sz="2400" dirty="0"/>
              <a:t>--David L. Austin</a:t>
            </a:r>
            <a:endParaRPr lang="zh-TW" altLang="en-US" sz="2400" dirty="0"/>
          </a:p>
        </p:txBody>
      </p:sp>
    </p:spTree>
    <p:extLst>
      <p:ext uri="{BB962C8B-B14F-4D97-AF65-F5344CB8AC3E}">
        <p14:creationId xmlns:p14="http://schemas.microsoft.com/office/powerpoint/2010/main" val="33068184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par>
                          <p:cTn id="8" fill="hold">
                            <p:stCondLst>
                              <p:cond delay="500"/>
                            </p:stCondLst>
                            <p:childTnLst>
                              <p:par>
                                <p:cTn id="9" presetID="22" presetClass="entr" presetSubtype="8" fill="hold" grpId="1"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1500"/>
                            </p:stCondLst>
                            <p:childTnLst>
                              <p:par>
                                <p:cTn id="19" presetID="14" presetClass="entr" presetSubtype="5" fill="hold" grpId="1"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vertical)">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5" grpId="0"/>
      <p:bldP spid="10" grpId="0" animBg="1"/>
      <p:bldP spid="10"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grpSp>
        <p:nvGrpSpPr>
          <p:cNvPr id="11" name="组合 10"/>
          <p:cNvGrpSpPr/>
          <p:nvPr/>
        </p:nvGrpSpPr>
        <p:grpSpPr>
          <a:xfrm>
            <a:off x="369570" y="-6985"/>
            <a:ext cx="699770" cy="965200"/>
            <a:chOff x="582" y="-11"/>
            <a:chExt cx="1102" cy="1520"/>
          </a:xfrm>
        </p:grpSpPr>
        <p:grpSp>
          <p:nvGrpSpPr>
            <p:cNvPr id="7" name="组合 6"/>
            <p:cNvGrpSpPr/>
            <p:nvPr/>
          </p:nvGrpSpPr>
          <p:grpSpPr>
            <a:xfrm>
              <a:off x="602" y="-11"/>
              <a:ext cx="1082" cy="1520"/>
              <a:chOff x="1586" y="929"/>
              <a:chExt cx="1673" cy="2383"/>
            </a:xfrm>
          </p:grpSpPr>
          <p:sp>
            <p:nvSpPr>
              <p:cNvPr id="4" name="矩形 3"/>
              <p:cNvSpPr/>
              <p:nvPr/>
            </p:nvSpPr>
            <p:spPr>
              <a:xfrm>
                <a:off x="1586" y="929"/>
                <a:ext cx="1673" cy="238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a:off x="1586" y="2381"/>
                <a:ext cx="1671" cy="93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582" y="220"/>
              <a:ext cx="1081" cy="725"/>
            </a:xfrm>
            <a:prstGeom prst="rect">
              <a:avLst/>
            </a:prstGeom>
            <a:noFill/>
          </p:spPr>
          <p:txBody>
            <a:bodyPr wrap="square" rtlCol="0">
              <a:spAutoFit/>
            </a:bodyPr>
            <a:lstStyle/>
            <a:p>
              <a:pPr algn="ctr"/>
              <a:r>
                <a:rPr lang="en-US" altLang="zh-CN" sz="2400" b="1">
                  <a:solidFill>
                    <a:schemeClr val="bg1"/>
                  </a:solidFill>
                  <a:latin typeface="微软雅黑" panose="020B0503020204020204" charset="-122"/>
                  <a:ea typeface="微软雅黑" panose="020B0503020204020204" charset="-122"/>
                </a:rPr>
                <a:t>01</a:t>
              </a:r>
            </a:p>
          </p:txBody>
        </p:sp>
      </p:grpSp>
      <p:sp>
        <p:nvSpPr>
          <p:cNvPr id="19" name="文本框 18"/>
          <p:cNvSpPr txBox="1"/>
          <p:nvPr/>
        </p:nvSpPr>
        <p:spPr>
          <a:xfrm>
            <a:off x="1279525" y="139700"/>
            <a:ext cx="5514307" cy="769441"/>
          </a:xfrm>
          <a:prstGeom prst="rect">
            <a:avLst/>
          </a:prstGeom>
          <a:noFill/>
        </p:spPr>
        <p:txBody>
          <a:bodyPr wrap="square" rtlCol="0">
            <a:spAutoFit/>
          </a:bodyPr>
          <a:lstStyle/>
          <a:p>
            <a:r>
              <a:rPr lang="en-US" altLang="zh-TW" sz="4400" dirty="0">
                <a:solidFill>
                  <a:schemeClr val="tx1">
                    <a:lumMod val="75000"/>
                    <a:lumOff val="25000"/>
                  </a:schemeClr>
                </a:solidFill>
                <a:latin typeface="Arial" panose="020B0604020202020204" pitchFamily="34" charset="0"/>
                <a:cs typeface="Arial" panose="020B0604020202020204" pitchFamily="34" charset="0"/>
              </a:rPr>
              <a:t>Concept of conflict</a:t>
            </a:r>
            <a:endParaRPr lang="en-US" altLang="zh-CN" sz="4400" b="1" dirty="0">
              <a:solidFill>
                <a:schemeClr val="tx1">
                  <a:lumMod val="75000"/>
                  <a:lumOff val="25000"/>
                </a:schemeClr>
              </a:solidFill>
              <a:latin typeface="微软雅黑" panose="020B0503020204020204" charset="-122"/>
              <a:ea typeface="微软雅黑" panose="020B0503020204020204" charset="-122"/>
            </a:endParaRPr>
          </a:p>
        </p:txBody>
      </p:sp>
      <p:sp>
        <p:nvSpPr>
          <p:cNvPr id="2" name="矩形 1"/>
          <p:cNvSpPr/>
          <p:nvPr/>
        </p:nvSpPr>
        <p:spPr>
          <a:xfrm rot="18900000">
            <a:off x="4998720" y="2825115"/>
            <a:ext cx="2193290" cy="2193290"/>
          </a:xfrm>
          <a:prstGeom prst="rect">
            <a:avLst/>
          </a:prstGeom>
          <a:blipFill rotWithShape="0">
            <a:blip r:embed="rId3"/>
            <a:stretch>
              <a:fillRect/>
            </a:stretch>
          </a:blipFill>
          <a:ln w="6350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18900000">
            <a:off x="3884930" y="4959350"/>
            <a:ext cx="4423410" cy="4423410"/>
          </a:xfrm>
          <a:prstGeom prst="rect">
            <a:avLst/>
          </a:prstGeom>
          <a:noFill/>
          <a:ln w="63500" cmpd="sng">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flipH="1">
            <a:off x="5053330" y="821055"/>
            <a:ext cx="2084705" cy="2084705"/>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5932805" y="5888990"/>
            <a:ext cx="325120" cy="325120"/>
            <a:chOff x="10862" y="531"/>
            <a:chExt cx="864" cy="864"/>
          </a:xfrm>
        </p:grpSpPr>
        <p:sp>
          <p:nvSpPr>
            <p:cNvPr id="12" name="矩形 11"/>
            <p:cNvSpPr/>
            <p:nvPr/>
          </p:nvSpPr>
          <p:spPr>
            <a:xfrm>
              <a:off x="10862" y="903"/>
              <a:ext cx="864" cy="123"/>
            </a:xfrm>
            <a:prstGeom prst="rect">
              <a:avLst/>
            </a:prstGeom>
            <a:solidFill>
              <a:schemeClr val="accent6"/>
            </a:solidFill>
            <a:ln w="285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rot="5400000">
              <a:off x="10862" y="902"/>
              <a:ext cx="864" cy="123"/>
            </a:xfrm>
            <a:prstGeom prst="rect">
              <a:avLst/>
            </a:prstGeom>
            <a:solidFill>
              <a:schemeClr val="accent6"/>
            </a:solidFill>
            <a:ln w="285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內容版面配置區 2">
            <a:extLst>
              <a:ext uri="{FF2B5EF4-FFF2-40B4-BE49-F238E27FC236}">
                <a16:creationId xmlns:lc="http://schemas.openxmlformats.org/drawingml/2006/lockedCanvas" xmlns:a16="http://schemas.microsoft.com/office/drawing/2014/main" xmlns="" id="{52189AA9-3B84-43ED-AC95-D6B5C6FB59AC}"/>
              </a:ext>
            </a:extLst>
          </p:cNvPr>
          <p:cNvSpPr>
            <a:spLocks noGrp="1"/>
          </p:cNvSpPr>
          <p:nvPr/>
        </p:nvSpPr>
        <p:spPr>
          <a:xfrm>
            <a:off x="-15021" y="1964155"/>
            <a:ext cx="5271319" cy="3619500"/>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a:buFont typeface="Wingdings" panose="05000000000000000000" pitchFamily="2" charset="2"/>
              <a:buChar char="u"/>
            </a:pPr>
            <a:r>
              <a:rPr lang="en-US" altLang="zh-TW" sz="2400" dirty="0"/>
              <a:t> </a:t>
            </a:r>
            <a:r>
              <a:rPr lang="en-US" altLang="zh-TW" dirty="0"/>
              <a:t>Conflict is universal</a:t>
            </a:r>
          </a:p>
          <a:p>
            <a:pPr>
              <a:buFont typeface="Wingdings" panose="05000000000000000000" pitchFamily="2" charset="2"/>
              <a:buChar char="u"/>
            </a:pPr>
            <a:r>
              <a:rPr lang="en-US" altLang="zh-TW" dirty="0"/>
              <a:t> Conflict is inevitable</a:t>
            </a:r>
          </a:p>
          <a:p>
            <a:pPr>
              <a:buFont typeface="Wingdings" panose="05000000000000000000" pitchFamily="2" charset="2"/>
              <a:buChar char="u"/>
            </a:pPr>
            <a:r>
              <a:rPr lang="en-US" altLang="zh-TW" dirty="0"/>
              <a:t> Conflict is normal in our life</a:t>
            </a:r>
          </a:p>
          <a:p>
            <a:pPr>
              <a:buFont typeface="Wingdings" panose="05000000000000000000" pitchFamily="2" charset="2"/>
              <a:buChar char="u"/>
            </a:pPr>
            <a:r>
              <a:rPr lang="en-US" altLang="zh-TW" dirty="0"/>
              <a:t> Conflict can not be totally eliminated</a:t>
            </a:r>
          </a:p>
          <a:p>
            <a:pPr>
              <a:buFont typeface="Wingdings" panose="05000000000000000000" pitchFamily="2" charset="2"/>
              <a:buChar char="u"/>
            </a:pPr>
            <a:r>
              <a:rPr lang="en-US" altLang="zh-TW" dirty="0"/>
              <a:t> All conflicts can be managed/resolved</a:t>
            </a:r>
          </a:p>
          <a:p>
            <a:pPr>
              <a:buFont typeface="Wingdings" panose="05000000000000000000" pitchFamily="2" charset="2"/>
              <a:buChar char="u"/>
            </a:pPr>
            <a:r>
              <a:rPr lang="en-US" altLang="zh-TW" dirty="0"/>
              <a:t>  Unresolved conflicts do not disappear by themselves</a:t>
            </a:r>
          </a:p>
          <a:p>
            <a:pPr>
              <a:buFont typeface="Wingdings" panose="05000000000000000000" pitchFamily="2" charset="2"/>
              <a:buChar char="u"/>
            </a:pPr>
            <a:r>
              <a:rPr lang="en-US" altLang="zh-TW" dirty="0"/>
              <a:t>There can be harmony in conflict</a:t>
            </a:r>
            <a:endParaRPr lang="zh-TW" altLang="en-US" dirty="0"/>
          </a:p>
        </p:txBody>
      </p:sp>
      <p:sp>
        <p:nvSpPr>
          <p:cNvPr id="23" name="內容版面配置區 3">
            <a:extLst>
              <a:ext uri="{FF2B5EF4-FFF2-40B4-BE49-F238E27FC236}">
                <a16:creationId xmlns:lc="http://schemas.openxmlformats.org/drawingml/2006/lockedCanvas" xmlns:a16="http://schemas.microsoft.com/office/drawing/2014/main" xmlns="" id="{A04436A8-3CE8-41DF-BAC2-E50629B67C6A}"/>
              </a:ext>
            </a:extLst>
          </p:cNvPr>
          <p:cNvSpPr>
            <a:spLocks noGrp="1"/>
          </p:cNvSpPr>
          <p:nvPr/>
        </p:nvSpPr>
        <p:spPr>
          <a:xfrm>
            <a:off x="7646256" y="2408469"/>
            <a:ext cx="4425428" cy="3619500"/>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None/>
            </a:pPr>
            <a:r>
              <a:rPr lang="en-US" altLang="zh-TW" dirty="0"/>
              <a:t>The ability to understand and correctly diagnose conflict is essential to managing it. Thus, we can say that conflict is an absolutely predictable social phenomenon and it should be channeled to useful purpose.</a:t>
            </a:r>
          </a:p>
        </p:txBody>
      </p:sp>
    </p:spTree>
    <p:extLst>
      <p:ext uri="{BB962C8B-B14F-4D97-AF65-F5344CB8AC3E}">
        <p14:creationId xmlns:p14="http://schemas.microsoft.com/office/powerpoint/2010/main" val="41352174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par>
                          <p:cTn id="8" fill="hold">
                            <p:stCondLst>
                              <p:cond delay="500"/>
                            </p:stCondLst>
                            <p:childTnLst>
                              <p:par>
                                <p:cTn id="9" presetID="22" presetClass="entr" presetSubtype="8" fill="hold" grpId="1"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2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edge">
                                      <p:cBhvr>
                                        <p:cTn id="15" dur="1000"/>
                                        <p:tgtEl>
                                          <p:spTgt spid="3"/>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par>
                          <p:cTn id="22" fill="hold">
                            <p:stCondLst>
                              <p:cond delay="2500"/>
                            </p:stCondLst>
                            <p:childTnLst>
                              <p:par>
                                <p:cTn id="23" presetID="35"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anim calcmode="lin" valueType="num">
                                      <p:cBhvr>
                                        <p:cTn id="26" dur="500" fill="hold"/>
                                        <p:tgtEl>
                                          <p:spTgt spid="9"/>
                                        </p:tgtEl>
                                        <p:attrNameLst>
                                          <p:attrName>style.rotation</p:attrName>
                                        </p:attrNameLst>
                                      </p:cBhvr>
                                      <p:tavLst>
                                        <p:tav tm="0">
                                          <p:val>
                                            <p:fltVal val="720"/>
                                          </p:val>
                                        </p:tav>
                                        <p:tav tm="100000">
                                          <p:val>
                                            <p:fltVal val="0"/>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 calcmode="lin" valueType="num">
                                      <p:cBhvr>
                                        <p:cTn id="28" dur="500" fill="hold"/>
                                        <p:tgtEl>
                                          <p:spTgt spid="9"/>
                                        </p:tgtEl>
                                        <p:attrNameLst>
                                          <p:attrName>ppt_w</p:attrName>
                                        </p:attrNameLst>
                                      </p:cBhvr>
                                      <p:tavLst>
                                        <p:tav tm="0">
                                          <p:val>
                                            <p:fltVal val="0"/>
                                          </p:val>
                                        </p:tav>
                                        <p:tav tm="100000">
                                          <p:val>
                                            <p:strVal val="#ppt_w"/>
                                          </p:val>
                                        </p:tav>
                                      </p:tavLst>
                                    </p:anim>
                                  </p:childTnLst>
                                </p:cTn>
                              </p:par>
                              <p:par>
                                <p:cTn id="29" presetID="22" presetClass="entr" presetSubtype="1"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up)">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grpSp>
        <p:nvGrpSpPr>
          <p:cNvPr id="11" name="组合 10"/>
          <p:cNvGrpSpPr/>
          <p:nvPr/>
        </p:nvGrpSpPr>
        <p:grpSpPr>
          <a:xfrm>
            <a:off x="369570" y="-6985"/>
            <a:ext cx="699770" cy="965200"/>
            <a:chOff x="582" y="-11"/>
            <a:chExt cx="1102" cy="1520"/>
          </a:xfrm>
        </p:grpSpPr>
        <p:grpSp>
          <p:nvGrpSpPr>
            <p:cNvPr id="7" name="组合 6"/>
            <p:cNvGrpSpPr/>
            <p:nvPr/>
          </p:nvGrpSpPr>
          <p:grpSpPr>
            <a:xfrm>
              <a:off x="602" y="-11"/>
              <a:ext cx="1082" cy="1520"/>
              <a:chOff x="1586" y="929"/>
              <a:chExt cx="1673" cy="2383"/>
            </a:xfrm>
          </p:grpSpPr>
          <p:sp>
            <p:nvSpPr>
              <p:cNvPr id="4" name="矩形 3"/>
              <p:cNvSpPr/>
              <p:nvPr/>
            </p:nvSpPr>
            <p:spPr>
              <a:xfrm>
                <a:off x="1586" y="929"/>
                <a:ext cx="1673" cy="238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a:off x="1586" y="2381"/>
                <a:ext cx="1671" cy="93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582" y="220"/>
              <a:ext cx="1081" cy="725"/>
            </a:xfrm>
            <a:prstGeom prst="rect">
              <a:avLst/>
            </a:prstGeom>
            <a:noFill/>
          </p:spPr>
          <p:txBody>
            <a:bodyPr wrap="square" rtlCol="0">
              <a:spAutoFit/>
            </a:bodyPr>
            <a:lstStyle/>
            <a:p>
              <a:pPr algn="ctr"/>
              <a:endParaRPr lang="en-US" altLang="zh-CN" sz="2400" b="1" dirty="0">
                <a:solidFill>
                  <a:schemeClr val="bg1"/>
                </a:solidFill>
                <a:latin typeface="微软雅黑" panose="020B0503020204020204" charset="-122"/>
                <a:ea typeface="微软雅黑" panose="020B0503020204020204" charset="-122"/>
              </a:endParaRPr>
            </a:p>
          </p:txBody>
        </p:sp>
      </p:grpSp>
      <p:sp>
        <p:nvSpPr>
          <p:cNvPr id="19" name="文本框 18"/>
          <p:cNvSpPr txBox="1"/>
          <p:nvPr/>
        </p:nvSpPr>
        <p:spPr>
          <a:xfrm>
            <a:off x="1069340" y="90894"/>
            <a:ext cx="10474188" cy="707886"/>
          </a:xfrm>
          <a:prstGeom prst="rect">
            <a:avLst/>
          </a:prstGeom>
          <a:noFill/>
        </p:spPr>
        <p:txBody>
          <a:bodyPr wrap="square" rtlCol="0">
            <a:spAutoFit/>
          </a:bodyPr>
          <a:lstStyle/>
          <a:p>
            <a:r>
              <a:rPr lang="en-US" altLang="zh-TW" sz="4000" dirty="0">
                <a:latin typeface="Arial" panose="020B0604020202020204" pitchFamily="34" charset="0"/>
                <a:cs typeface="Arial" panose="020B0604020202020204" pitchFamily="34" charset="0"/>
              </a:rPr>
              <a:t>Why management of conflict is necessary?</a:t>
            </a:r>
            <a:endParaRPr lang="en-US" altLang="zh-CN" sz="4000" b="1" dirty="0">
              <a:solidFill>
                <a:schemeClr val="tx1">
                  <a:lumMod val="75000"/>
                  <a:lumOff val="25000"/>
                </a:schemeClr>
              </a:solidFill>
              <a:latin typeface="微软雅黑" panose="020B0503020204020204" charset="-122"/>
              <a:ea typeface="微软雅黑" panose="020B0503020204020204" charset="-122"/>
            </a:endParaRPr>
          </a:p>
        </p:txBody>
      </p:sp>
      <p:sp>
        <p:nvSpPr>
          <p:cNvPr id="5" name="文本框 4"/>
          <p:cNvSpPr txBox="1"/>
          <p:nvPr/>
        </p:nvSpPr>
        <p:spPr>
          <a:xfrm>
            <a:off x="93914" y="1080680"/>
            <a:ext cx="1604211" cy="1445260"/>
          </a:xfrm>
          <a:prstGeom prst="rect">
            <a:avLst/>
          </a:prstGeom>
          <a:noFill/>
        </p:spPr>
        <p:txBody>
          <a:bodyPr wrap="square" rtlCol="0">
            <a:spAutoFit/>
          </a:bodyPr>
          <a:lstStyle/>
          <a:p>
            <a:r>
              <a:rPr lang="en-US" altLang="zh-CN" sz="8800" b="1" dirty="0">
                <a:solidFill>
                  <a:schemeClr val="tx1">
                    <a:lumMod val="65000"/>
                    <a:lumOff val="35000"/>
                  </a:schemeClr>
                </a:solidFill>
                <a:latin typeface="微软雅黑" panose="020B0503020204020204" charset="-122"/>
                <a:ea typeface="微软雅黑" panose="020B0503020204020204" charset="-122"/>
                <a:cs typeface="Open Sans" panose="020B0606030504020204" pitchFamily="34" charset="0"/>
              </a:rPr>
              <a:t>“</a:t>
            </a:r>
          </a:p>
        </p:txBody>
      </p:sp>
      <p:sp>
        <p:nvSpPr>
          <p:cNvPr id="12" name="內容版面配置區 14">
            <a:extLst>
              <a:ext uri="{FF2B5EF4-FFF2-40B4-BE49-F238E27FC236}">
                <a16:creationId xmlns:lc="http://schemas.openxmlformats.org/drawingml/2006/lockedCanvas" xmlns:a16="http://schemas.microsoft.com/office/drawing/2014/main" xmlns="" id="{C37F64D4-13D6-415B-87B6-486910DA6589}"/>
              </a:ext>
            </a:extLst>
          </p:cNvPr>
          <p:cNvSpPr>
            <a:spLocks noGrp="1"/>
          </p:cNvSpPr>
          <p:nvPr/>
        </p:nvSpPr>
        <p:spPr>
          <a:xfrm>
            <a:off x="1365206" y="1296108"/>
            <a:ext cx="10178322" cy="4444180"/>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None/>
            </a:pPr>
            <a:r>
              <a:rPr lang="en-US" altLang="zh-TW" sz="2400" dirty="0">
                <a:solidFill>
                  <a:srgbClr val="FF0000"/>
                </a:solidFill>
              </a:rPr>
              <a:t>Following are the different steps of managing a conflict</a:t>
            </a:r>
            <a:r>
              <a:rPr lang="en-US" altLang="zh-TW" sz="2400" dirty="0"/>
              <a:t>:</a:t>
            </a:r>
          </a:p>
          <a:p>
            <a:pPr marL="457200" indent="-457200">
              <a:buFont typeface="+mj-lt"/>
              <a:buAutoNum type="arabicPeriod"/>
            </a:pPr>
            <a:r>
              <a:rPr lang="en-US" altLang="zh-TW" sz="2400" dirty="0"/>
              <a:t>Understanding and Appreciating Conflict</a:t>
            </a:r>
          </a:p>
          <a:p>
            <a:pPr marL="457200" indent="-457200">
              <a:buFont typeface="+mj-lt"/>
              <a:buAutoNum type="arabicPeriod"/>
            </a:pPr>
            <a:r>
              <a:rPr lang="en-US" altLang="zh-TW" sz="2400" dirty="0"/>
              <a:t>Eliminating and Avoiding Conflict</a:t>
            </a:r>
          </a:p>
          <a:p>
            <a:pPr marL="457200" indent="-457200">
              <a:buFont typeface="+mj-lt"/>
              <a:buAutoNum type="arabicPeriod"/>
            </a:pPr>
            <a:r>
              <a:rPr lang="en-US" altLang="zh-TW" sz="2400" dirty="0"/>
              <a:t>Reducing Negative Effects of Conflict</a:t>
            </a:r>
          </a:p>
          <a:p>
            <a:pPr marL="457200" indent="-457200">
              <a:buFont typeface="+mj-lt"/>
              <a:buAutoNum type="arabicPeriod"/>
            </a:pPr>
            <a:r>
              <a:rPr lang="en-US" altLang="zh-TW" sz="2400" dirty="0"/>
              <a:t>Managing Conflicts for Positive Results- for Individual, Team and Organization</a:t>
            </a:r>
            <a:endParaRPr lang="zh-TW" altLang="en-US" sz="2400" dirty="0"/>
          </a:p>
        </p:txBody>
      </p:sp>
    </p:spTree>
    <p:extLst>
      <p:ext uri="{BB962C8B-B14F-4D97-AF65-F5344CB8AC3E}">
        <p14:creationId xmlns:p14="http://schemas.microsoft.com/office/powerpoint/2010/main" val="8478180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par>
                          <p:cTn id="8" fill="hold">
                            <p:stCondLst>
                              <p:cond delay="500"/>
                            </p:stCondLst>
                            <p:childTnLst>
                              <p:par>
                                <p:cTn id="9" presetID="22" presetClass="entr" presetSubtype="8" fill="hold" grpId="1"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grpSp>
        <p:nvGrpSpPr>
          <p:cNvPr id="11" name="组合 10"/>
          <p:cNvGrpSpPr/>
          <p:nvPr/>
        </p:nvGrpSpPr>
        <p:grpSpPr>
          <a:xfrm>
            <a:off x="369570" y="-6985"/>
            <a:ext cx="699770" cy="965200"/>
            <a:chOff x="582" y="-11"/>
            <a:chExt cx="1102" cy="1520"/>
          </a:xfrm>
        </p:grpSpPr>
        <p:grpSp>
          <p:nvGrpSpPr>
            <p:cNvPr id="7" name="组合 6"/>
            <p:cNvGrpSpPr/>
            <p:nvPr/>
          </p:nvGrpSpPr>
          <p:grpSpPr>
            <a:xfrm>
              <a:off x="602" y="-11"/>
              <a:ext cx="1082" cy="1520"/>
              <a:chOff x="1586" y="929"/>
              <a:chExt cx="1673" cy="2383"/>
            </a:xfrm>
          </p:grpSpPr>
          <p:sp>
            <p:nvSpPr>
              <p:cNvPr id="4" name="矩形 3"/>
              <p:cNvSpPr/>
              <p:nvPr/>
            </p:nvSpPr>
            <p:spPr>
              <a:xfrm>
                <a:off x="1586" y="929"/>
                <a:ext cx="1673" cy="238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a:off x="1586" y="2381"/>
                <a:ext cx="1671" cy="93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582" y="220"/>
              <a:ext cx="1081" cy="725"/>
            </a:xfrm>
            <a:prstGeom prst="rect">
              <a:avLst/>
            </a:prstGeom>
            <a:noFill/>
          </p:spPr>
          <p:txBody>
            <a:bodyPr wrap="square" rtlCol="0">
              <a:spAutoFit/>
            </a:bodyPr>
            <a:lstStyle/>
            <a:p>
              <a:pPr algn="ctr"/>
              <a:endParaRPr lang="en-US" altLang="zh-CN" sz="2400" b="1" dirty="0">
                <a:solidFill>
                  <a:schemeClr val="bg1"/>
                </a:solidFill>
                <a:latin typeface="微软雅黑" panose="020B0503020204020204" charset="-122"/>
                <a:ea typeface="微软雅黑" panose="020B0503020204020204" charset="-122"/>
              </a:endParaRPr>
            </a:p>
          </p:txBody>
        </p:sp>
      </p:grpSp>
      <p:sp>
        <p:nvSpPr>
          <p:cNvPr id="19" name="文本框 18"/>
          <p:cNvSpPr txBox="1"/>
          <p:nvPr/>
        </p:nvSpPr>
        <p:spPr>
          <a:xfrm>
            <a:off x="1069340" y="90894"/>
            <a:ext cx="10474188" cy="707886"/>
          </a:xfrm>
          <a:prstGeom prst="rect">
            <a:avLst/>
          </a:prstGeom>
          <a:noFill/>
        </p:spPr>
        <p:txBody>
          <a:bodyPr wrap="square" rtlCol="0">
            <a:spAutoFit/>
          </a:bodyPr>
          <a:lstStyle/>
          <a:p>
            <a:r>
              <a:rPr lang="en-US" altLang="zh-TW" sz="4000" dirty="0">
                <a:latin typeface="Arial" panose="020B0604020202020204" pitchFamily="34" charset="0"/>
                <a:cs typeface="Arial" panose="020B0604020202020204" pitchFamily="34" charset="0"/>
              </a:rPr>
              <a:t>Why management of conflict is necessary?</a:t>
            </a:r>
            <a:endParaRPr lang="en-US" altLang="zh-CN" sz="4000" b="1" dirty="0">
              <a:solidFill>
                <a:schemeClr val="tx1">
                  <a:lumMod val="75000"/>
                  <a:lumOff val="25000"/>
                </a:schemeClr>
              </a:solidFill>
              <a:latin typeface="微软雅黑" panose="020B0503020204020204" charset="-122"/>
              <a:ea typeface="微软雅黑" panose="020B0503020204020204" charset="-122"/>
            </a:endParaRPr>
          </a:p>
        </p:txBody>
      </p:sp>
      <p:sp>
        <p:nvSpPr>
          <p:cNvPr id="10" name="文字版面配置區 1">
            <a:extLst>
              <a:ext uri="{FF2B5EF4-FFF2-40B4-BE49-F238E27FC236}">
                <a16:creationId xmlns:lc="http://schemas.openxmlformats.org/drawingml/2006/lockedCanvas" xmlns:a16="http://schemas.microsoft.com/office/drawing/2014/main" xmlns="" id="{14C83161-9E91-4692-B8D0-859CD1DAB5EF}"/>
              </a:ext>
            </a:extLst>
          </p:cNvPr>
          <p:cNvSpPr>
            <a:spLocks noGrp="1"/>
          </p:cNvSpPr>
          <p:nvPr/>
        </p:nvSpPr>
        <p:spPr>
          <a:xfrm>
            <a:off x="896019" y="1062010"/>
            <a:ext cx="4800600" cy="739877"/>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700"/>
              </a:spcBef>
              <a:buClr>
                <a:schemeClr val="tx2"/>
              </a:buClr>
              <a:buFont typeface="Arial" panose="020B0604020202020204" pitchFamily="34" charset="0"/>
              <a:buNone/>
              <a:defRPr sz="1900" b="1" kern="1200" cap="all" spc="200" baseline="0">
                <a:solidFill>
                  <a:schemeClr val="tx2"/>
                </a:solidFill>
                <a:latin typeface="+mn-lt"/>
                <a:ea typeface="+mn-ea"/>
                <a:cs typeface="+mn-cs"/>
              </a:defRPr>
            </a:lvl1pPr>
            <a:lvl2pPr marL="457200" indent="0" algn="l" defTabSz="914400" rtl="0" eaLnBrk="1" latinLnBrk="0" hangingPunct="1">
              <a:lnSpc>
                <a:spcPct val="110000"/>
              </a:lnSpc>
              <a:spcBef>
                <a:spcPts val="700"/>
              </a:spcBef>
              <a:buClr>
                <a:schemeClr val="tx2"/>
              </a:buClr>
              <a:buFont typeface="Gill Sans MT" panose="020B0502020104020203" pitchFamily="34" charset="0"/>
              <a:buNone/>
              <a:defRPr sz="1900" b="1" kern="1200">
                <a:solidFill>
                  <a:schemeClr val="tx1">
                    <a:lumMod val="65000"/>
                    <a:lumOff val="35000"/>
                  </a:schemeClr>
                </a:solidFill>
                <a:latin typeface="+mn-lt"/>
                <a:ea typeface="+mn-ea"/>
                <a:cs typeface="+mn-cs"/>
              </a:defRPr>
            </a:lvl2pPr>
            <a:lvl3pPr marL="914400" indent="0" algn="l" defTabSz="914400" rtl="0" eaLnBrk="1" latinLnBrk="0" hangingPunct="1">
              <a:lnSpc>
                <a:spcPct val="110000"/>
              </a:lnSpc>
              <a:spcBef>
                <a:spcPts val="700"/>
              </a:spcBef>
              <a:buClr>
                <a:schemeClr val="tx2"/>
              </a:buClr>
              <a:buFont typeface="Arial" panose="020B0604020202020204" pitchFamily="34" charset="0"/>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lnSpc>
                <a:spcPct val="110000"/>
              </a:lnSpc>
              <a:spcBef>
                <a:spcPts val="700"/>
              </a:spcBef>
              <a:buClr>
                <a:schemeClr val="tx2"/>
              </a:buClr>
              <a:buFont typeface="Gill Sans MT" panose="020B0502020104020203" pitchFamily="34" charset="0"/>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lnSpc>
                <a:spcPct val="110000"/>
              </a:lnSpc>
              <a:spcBef>
                <a:spcPts val="700"/>
              </a:spcBef>
              <a:buClr>
                <a:schemeClr val="tx2"/>
              </a:buClr>
              <a:buFont typeface="Arial" panose="020B0604020202020204" pitchFamily="34" charset="0"/>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lnSpc>
                <a:spcPct val="110000"/>
              </a:lnSpc>
              <a:spcBef>
                <a:spcPts val="700"/>
              </a:spcBef>
              <a:buClr>
                <a:schemeClr val="tx2"/>
              </a:buClr>
              <a:buFont typeface="Gill Sans MT" panose="020B0502020104020203" pitchFamily="34" charset="0"/>
              <a:buNone/>
              <a:defRPr sz="1600" b="1" kern="1200">
                <a:solidFill>
                  <a:schemeClr val="tx1">
                    <a:lumMod val="65000"/>
                    <a:lumOff val="35000"/>
                  </a:schemeClr>
                </a:solidFill>
                <a:latin typeface="+mn-lt"/>
                <a:ea typeface="+mn-ea"/>
                <a:cs typeface="+mn-cs"/>
              </a:defRPr>
            </a:lvl6pPr>
            <a:lvl7pPr marL="2743200" indent="0" algn="l" defTabSz="914400" rtl="0" eaLnBrk="1" latinLnBrk="0" hangingPunct="1">
              <a:lnSpc>
                <a:spcPct val="110000"/>
              </a:lnSpc>
              <a:spcBef>
                <a:spcPts val="700"/>
              </a:spcBef>
              <a:buClr>
                <a:schemeClr val="tx2"/>
              </a:buClr>
              <a:buFont typeface="Arial" panose="020B0604020202020204" pitchFamily="34" charset="0"/>
              <a:buNone/>
              <a:defRPr sz="1600" b="1" kern="1200">
                <a:solidFill>
                  <a:schemeClr val="tx1">
                    <a:lumMod val="65000"/>
                    <a:lumOff val="35000"/>
                  </a:schemeClr>
                </a:solidFill>
                <a:latin typeface="+mn-lt"/>
                <a:ea typeface="+mn-ea"/>
                <a:cs typeface="+mn-cs"/>
              </a:defRPr>
            </a:lvl7pPr>
            <a:lvl8pPr marL="3200400" indent="0" algn="l" defTabSz="914400" rtl="0" eaLnBrk="1" latinLnBrk="0" hangingPunct="1">
              <a:lnSpc>
                <a:spcPct val="110000"/>
              </a:lnSpc>
              <a:spcBef>
                <a:spcPts val="700"/>
              </a:spcBef>
              <a:buClr>
                <a:schemeClr val="tx2"/>
              </a:buClr>
              <a:buFont typeface="Gill Sans MT" panose="020B0502020104020203" pitchFamily="34" charset="0"/>
              <a:buNone/>
              <a:defRPr sz="1600" b="1" kern="1200" baseline="0">
                <a:solidFill>
                  <a:schemeClr val="tx1">
                    <a:lumMod val="65000"/>
                    <a:lumOff val="35000"/>
                  </a:schemeClr>
                </a:solidFill>
                <a:latin typeface="+mn-lt"/>
                <a:ea typeface="+mn-ea"/>
                <a:cs typeface="+mn-cs"/>
              </a:defRPr>
            </a:lvl8pPr>
            <a:lvl9pPr marL="3657600" indent="0" algn="l" defTabSz="914400" rtl="0" eaLnBrk="1" latinLnBrk="0" hangingPunct="1">
              <a:lnSpc>
                <a:spcPct val="110000"/>
              </a:lnSpc>
              <a:spcBef>
                <a:spcPts val="700"/>
              </a:spcBef>
              <a:buClr>
                <a:schemeClr val="tx2"/>
              </a:buClr>
              <a:buFont typeface="Arial" panose="020B0604020202020204" pitchFamily="34" charset="0"/>
              <a:buNone/>
              <a:defRPr sz="1600" b="1" kern="1200" baseline="0">
                <a:solidFill>
                  <a:schemeClr val="tx1">
                    <a:lumMod val="65000"/>
                    <a:lumOff val="35000"/>
                  </a:schemeClr>
                </a:solidFill>
                <a:latin typeface="+mn-lt"/>
                <a:ea typeface="+mn-ea"/>
                <a:cs typeface="+mn-cs"/>
              </a:defRPr>
            </a:lvl9pPr>
          </a:lstStyle>
          <a:p>
            <a:r>
              <a:rPr lang="en-US" altLang="zh-TW" dirty="0">
                <a:solidFill>
                  <a:srgbClr val="FF0000"/>
                </a:solidFill>
                <a:latin typeface="Arial" panose="020B0604020202020204" pitchFamily="34" charset="0"/>
                <a:cs typeface="Arial" panose="020B0604020202020204" pitchFamily="34" charset="0"/>
              </a:rPr>
              <a:t>Positive conflict </a:t>
            </a:r>
            <a:r>
              <a:rPr lang="en-US" altLang="zh-TW" sz="1200" dirty="0">
                <a:solidFill>
                  <a:srgbClr val="FF0000"/>
                </a:solidFill>
                <a:latin typeface="Arial" panose="020B0604020202020204" pitchFamily="34" charset="0"/>
                <a:cs typeface="Arial" panose="020B0604020202020204" pitchFamily="34" charset="0"/>
              </a:rPr>
              <a:t>(functional)</a:t>
            </a:r>
            <a:endParaRPr lang="zh-TW" altLang="en-US" sz="1200" dirty="0">
              <a:solidFill>
                <a:srgbClr val="FF0000"/>
              </a:solidFill>
              <a:latin typeface="Arial" panose="020B0604020202020204" pitchFamily="34" charset="0"/>
              <a:cs typeface="Arial" panose="020B0604020202020204" pitchFamily="34" charset="0"/>
            </a:endParaRPr>
          </a:p>
        </p:txBody>
      </p:sp>
      <p:sp>
        <p:nvSpPr>
          <p:cNvPr id="13" name="內容版面配置區 2">
            <a:extLst>
              <a:ext uri="{FF2B5EF4-FFF2-40B4-BE49-F238E27FC236}">
                <a16:creationId xmlns:lc="http://schemas.openxmlformats.org/drawingml/2006/lockedCanvas" xmlns:a16="http://schemas.microsoft.com/office/drawing/2014/main" xmlns="" id="{B9C491DD-985E-44EF-A2C7-5436D8E4277D}"/>
              </a:ext>
            </a:extLst>
          </p:cNvPr>
          <p:cNvSpPr>
            <a:spLocks noGrp="1"/>
          </p:cNvSpPr>
          <p:nvPr/>
        </p:nvSpPr>
        <p:spPr>
          <a:xfrm>
            <a:off x="896019" y="1801887"/>
            <a:ext cx="4800600" cy="4326194"/>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en-US" altLang="zh-TW" dirty="0">
                <a:solidFill>
                  <a:srgbClr val="7030A0"/>
                </a:solidFill>
              </a:rPr>
              <a:t>Analytical thinking</a:t>
            </a:r>
          </a:p>
          <a:p>
            <a:r>
              <a:rPr lang="en-US" altLang="zh-TW" dirty="0">
                <a:solidFill>
                  <a:srgbClr val="7030A0"/>
                </a:solidFill>
              </a:rPr>
              <a:t>Group cohesiveness</a:t>
            </a:r>
          </a:p>
          <a:p>
            <a:r>
              <a:rPr lang="en-US" altLang="zh-TW" dirty="0">
                <a:solidFill>
                  <a:srgbClr val="7030A0"/>
                </a:solidFill>
              </a:rPr>
              <a:t>Competition</a:t>
            </a:r>
          </a:p>
          <a:p>
            <a:r>
              <a:rPr lang="en-US" altLang="zh-TW" dirty="0">
                <a:solidFill>
                  <a:srgbClr val="7030A0"/>
                </a:solidFill>
              </a:rPr>
              <a:t>New ideas</a:t>
            </a:r>
          </a:p>
          <a:p>
            <a:r>
              <a:rPr lang="en-US" altLang="zh-TW" dirty="0">
                <a:solidFill>
                  <a:srgbClr val="7030A0"/>
                </a:solidFill>
              </a:rPr>
              <a:t>Creativity</a:t>
            </a:r>
          </a:p>
          <a:p>
            <a:r>
              <a:rPr lang="en-US" altLang="zh-TW" dirty="0">
                <a:solidFill>
                  <a:srgbClr val="7030A0"/>
                </a:solidFill>
              </a:rPr>
              <a:t>Stimulation for change</a:t>
            </a:r>
          </a:p>
          <a:p>
            <a:r>
              <a:rPr lang="en-US" altLang="zh-TW" dirty="0">
                <a:solidFill>
                  <a:srgbClr val="7030A0"/>
                </a:solidFill>
              </a:rPr>
              <a:t>Identification of weakness</a:t>
            </a:r>
          </a:p>
          <a:p>
            <a:r>
              <a:rPr lang="en-US" altLang="zh-TW" dirty="0">
                <a:solidFill>
                  <a:srgbClr val="7030A0"/>
                </a:solidFill>
              </a:rPr>
              <a:t>Awareness</a:t>
            </a:r>
          </a:p>
          <a:p>
            <a:r>
              <a:rPr lang="en-US" altLang="zh-TW" dirty="0">
                <a:solidFill>
                  <a:srgbClr val="7030A0"/>
                </a:solidFill>
              </a:rPr>
              <a:t>Quality decisions</a:t>
            </a:r>
          </a:p>
          <a:p>
            <a:r>
              <a:rPr lang="en-US" altLang="zh-TW" dirty="0">
                <a:solidFill>
                  <a:srgbClr val="7030A0"/>
                </a:solidFill>
              </a:rPr>
              <a:t>Release of tension</a:t>
            </a:r>
          </a:p>
          <a:p>
            <a:endParaRPr lang="zh-TW" altLang="en-US" dirty="0"/>
          </a:p>
        </p:txBody>
      </p:sp>
      <p:sp>
        <p:nvSpPr>
          <p:cNvPr id="14" name="文字版面配置區 3">
            <a:extLst>
              <a:ext uri="{FF2B5EF4-FFF2-40B4-BE49-F238E27FC236}">
                <a16:creationId xmlns:lc="http://schemas.openxmlformats.org/drawingml/2006/lockedCanvas" xmlns:a16="http://schemas.microsoft.com/office/drawing/2014/main" xmlns="" id="{01437B7C-96DC-417E-856D-32D76BF9ED59}"/>
              </a:ext>
            </a:extLst>
          </p:cNvPr>
          <p:cNvSpPr>
            <a:spLocks noGrp="1"/>
          </p:cNvSpPr>
          <p:nvPr/>
        </p:nvSpPr>
        <p:spPr>
          <a:xfrm>
            <a:off x="5621464" y="1062009"/>
            <a:ext cx="5456904" cy="739877"/>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700"/>
              </a:spcBef>
              <a:buClr>
                <a:schemeClr val="tx2"/>
              </a:buClr>
              <a:buFont typeface="Arial" panose="020B0604020202020204" pitchFamily="34" charset="0"/>
              <a:buNone/>
              <a:defRPr sz="1900" b="1" kern="1200" cap="all" spc="200" baseline="0">
                <a:solidFill>
                  <a:schemeClr val="tx2"/>
                </a:solidFill>
                <a:latin typeface="+mn-lt"/>
                <a:ea typeface="+mn-ea"/>
                <a:cs typeface="+mn-cs"/>
              </a:defRPr>
            </a:lvl1pPr>
            <a:lvl2pPr marL="457200" indent="0" algn="l" defTabSz="914400" rtl="0" eaLnBrk="1" latinLnBrk="0" hangingPunct="1">
              <a:lnSpc>
                <a:spcPct val="110000"/>
              </a:lnSpc>
              <a:spcBef>
                <a:spcPts val="700"/>
              </a:spcBef>
              <a:buClr>
                <a:schemeClr val="tx2"/>
              </a:buClr>
              <a:buFont typeface="Gill Sans MT" panose="020B0502020104020203" pitchFamily="34" charset="0"/>
              <a:buNone/>
              <a:defRPr sz="1900" b="1" kern="1200">
                <a:solidFill>
                  <a:schemeClr val="tx1">
                    <a:lumMod val="65000"/>
                    <a:lumOff val="35000"/>
                  </a:schemeClr>
                </a:solidFill>
                <a:latin typeface="+mn-lt"/>
                <a:ea typeface="+mn-ea"/>
                <a:cs typeface="+mn-cs"/>
              </a:defRPr>
            </a:lvl2pPr>
            <a:lvl3pPr marL="914400" indent="0" algn="l" defTabSz="914400" rtl="0" eaLnBrk="1" latinLnBrk="0" hangingPunct="1">
              <a:lnSpc>
                <a:spcPct val="110000"/>
              </a:lnSpc>
              <a:spcBef>
                <a:spcPts val="700"/>
              </a:spcBef>
              <a:buClr>
                <a:schemeClr val="tx2"/>
              </a:buClr>
              <a:buFont typeface="Arial" panose="020B0604020202020204" pitchFamily="34" charset="0"/>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lnSpc>
                <a:spcPct val="110000"/>
              </a:lnSpc>
              <a:spcBef>
                <a:spcPts val="700"/>
              </a:spcBef>
              <a:buClr>
                <a:schemeClr val="tx2"/>
              </a:buClr>
              <a:buFont typeface="Gill Sans MT" panose="020B0502020104020203" pitchFamily="34" charset="0"/>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lnSpc>
                <a:spcPct val="110000"/>
              </a:lnSpc>
              <a:spcBef>
                <a:spcPts val="700"/>
              </a:spcBef>
              <a:buClr>
                <a:schemeClr val="tx2"/>
              </a:buClr>
              <a:buFont typeface="Arial" panose="020B0604020202020204" pitchFamily="34" charset="0"/>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lnSpc>
                <a:spcPct val="110000"/>
              </a:lnSpc>
              <a:spcBef>
                <a:spcPts val="700"/>
              </a:spcBef>
              <a:buClr>
                <a:schemeClr val="tx2"/>
              </a:buClr>
              <a:buFont typeface="Gill Sans MT" panose="020B0502020104020203" pitchFamily="34" charset="0"/>
              <a:buNone/>
              <a:defRPr sz="1600" b="1" kern="1200">
                <a:solidFill>
                  <a:schemeClr val="tx1">
                    <a:lumMod val="65000"/>
                    <a:lumOff val="35000"/>
                  </a:schemeClr>
                </a:solidFill>
                <a:latin typeface="+mn-lt"/>
                <a:ea typeface="+mn-ea"/>
                <a:cs typeface="+mn-cs"/>
              </a:defRPr>
            </a:lvl6pPr>
            <a:lvl7pPr marL="2743200" indent="0" algn="l" defTabSz="914400" rtl="0" eaLnBrk="1" latinLnBrk="0" hangingPunct="1">
              <a:lnSpc>
                <a:spcPct val="110000"/>
              </a:lnSpc>
              <a:spcBef>
                <a:spcPts val="700"/>
              </a:spcBef>
              <a:buClr>
                <a:schemeClr val="tx2"/>
              </a:buClr>
              <a:buFont typeface="Arial" panose="020B0604020202020204" pitchFamily="34" charset="0"/>
              <a:buNone/>
              <a:defRPr sz="1600" b="1" kern="1200">
                <a:solidFill>
                  <a:schemeClr val="tx1">
                    <a:lumMod val="65000"/>
                    <a:lumOff val="35000"/>
                  </a:schemeClr>
                </a:solidFill>
                <a:latin typeface="+mn-lt"/>
                <a:ea typeface="+mn-ea"/>
                <a:cs typeface="+mn-cs"/>
              </a:defRPr>
            </a:lvl7pPr>
            <a:lvl8pPr marL="3200400" indent="0" algn="l" defTabSz="914400" rtl="0" eaLnBrk="1" latinLnBrk="0" hangingPunct="1">
              <a:lnSpc>
                <a:spcPct val="110000"/>
              </a:lnSpc>
              <a:spcBef>
                <a:spcPts val="700"/>
              </a:spcBef>
              <a:buClr>
                <a:schemeClr val="tx2"/>
              </a:buClr>
              <a:buFont typeface="Gill Sans MT" panose="020B0502020104020203" pitchFamily="34" charset="0"/>
              <a:buNone/>
              <a:defRPr sz="1600" b="1" kern="1200" baseline="0">
                <a:solidFill>
                  <a:schemeClr val="tx1">
                    <a:lumMod val="65000"/>
                    <a:lumOff val="35000"/>
                  </a:schemeClr>
                </a:solidFill>
                <a:latin typeface="+mn-lt"/>
                <a:ea typeface="+mn-ea"/>
                <a:cs typeface="+mn-cs"/>
              </a:defRPr>
            </a:lvl8pPr>
            <a:lvl9pPr marL="3657600" indent="0" algn="l" defTabSz="914400" rtl="0" eaLnBrk="1" latinLnBrk="0" hangingPunct="1">
              <a:lnSpc>
                <a:spcPct val="110000"/>
              </a:lnSpc>
              <a:spcBef>
                <a:spcPts val="700"/>
              </a:spcBef>
              <a:buClr>
                <a:schemeClr val="tx2"/>
              </a:buClr>
              <a:buFont typeface="Arial" panose="020B0604020202020204" pitchFamily="34" charset="0"/>
              <a:buNone/>
              <a:defRPr sz="1600" b="1" kern="1200" baseline="0">
                <a:solidFill>
                  <a:schemeClr val="tx1">
                    <a:lumMod val="65000"/>
                    <a:lumOff val="35000"/>
                  </a:schemeClr>
                </a:solidFill>
                <a:latin typeface="+mn-lt"/>
                <a:ea typeface="+mn-ea"/>
                <a:cs typeface="+mn-cs"/>
              </a:defRPr>
            </a:lvl9pPr>
          </a:lstStyle>
          <a:p>
            <a:r>
              <a:rPr lang="en-US" altLang="zh-TW" dirty="0"/>
              <a:t>Negative conflict </a:t>
            </a:r>
            <a:r>
              <a:rPr lang="en-US" altLang="zh-TW" sz="1200" dirty="0">
                <a:latin typeface="Arial" panose="020B0604020202020204" pitchFamily="34" charset="0"/>
                <a:cs typeface="Arial" panose="020B0604020202020204" pitchFamily="34" charset="0"/>
              </a:rPr>
              <a:t>(Dysfunctional)</a:t>
            </a:r>
            <a:endParaRPr lang="zh-TW" altLang="en-US" sz="1200" dirty="0">
              <a:latin typeface="Arial" panose="020B0604020202020204" pitchFamily="34" charset="0"/>
              <a:cs typeface="Arial" panose="020B0604020202020204" pitchFamily="34" charset="0"/>
            </a:endParaRPr>
          </a:p>
        </p:txBody>
      </p:sp>
      <p:sp>
        <p:nvSpPr>
          <p:cNvPr id="15" name="內容版面配置區 5">
            <a:extLst>
              <a:ext uri="{FF2B5EF4-FFF2-40B4-BE49-F238E27FC236}">
                <a16:creationId xmlns:lc="http://schemas.openxmlformats.org/drawingml/2006/lockedCanvas" xmlns:a16="http://schemas.microsoft.com/office/drawing/2014/main" xmlns="" id="{450F1E46-DFB8-4EE9-8A18-B3A1864E63D7}"/>
              </a:ext>
            </a:extLst>
          </p:cNvPr>
          <p:cNvSpPr>
            <a:spLocks noGrp="1"/>
          </p:cNvSpPr>
          <p:nvPr/>
        </p:nvSpPr>
        <p:spPr>
          <a:xfrm>
            <a:off x="5621464" y="1923630"/>
            <a:ext cx="4800600" cy="4326194"/>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en-US" altLang="zh-TW" sz="2100" dirty="0"/>
              <a:t>It hinders group performance, High employee turnover, tensions, Dissatisfaction, climate of distress and confrontation.</a:t>
            </a:r>
          </a:p>
          <a:p>
            <a:r>
              <a:rPr lang="en-US" altLang="zh-TW" sz="2100" dirty="0"/>
              <a:t>It is estimated that over 65% of performance problems result from strained relationship between employees and not from defects in individual employees’ skill or motivation.</a:t>
            </a:r>
          </a:p>
          <a:p>
            <a:endParaRPr lang="zh-TW" altLang="en-US" sz="2100" dirty="0"/>
          </a:p>
        </p:txBody>
      </p:sp>
    </p:spTree>
    <p:extLst>
      <p:ext uri="{BB962C8B-B14F-4D97-AF65-F5344CB8AC3E}">
        <p14:creationId xmlns:p14="http://schemas.microsoft.com/office/powerpoint/2010/main" val="13318221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par>
                          <p:cTn id="8" fill="hold">
                            <p:stCondLst>
                              <p:cond delay="500"/>
                            </p:stCondLst>
                            <p:childTnLst>
                              <p:par>
                                <p:cTn id="9" presetID="22" presetClass="entr" presetSubtype="8" fill="hold" grpId="1"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grpSp>
        <p:nvGrpSpPr>
          <p:cNvPr id="11" name="组合 10"/>
          <p:cNvGrpSpPr/>
          <p:nvPr/>
        </p:nvGrpSpPr>
        <p:grpSpPr>
          <a:xfrm>
            <a:off x="369570" y="-6985"/>
            <a:ext cx="699770" cy="965200"/>
            <a:chOff x="582" y="-11"/>
            <a:chExt cx="1102" cy="1520"/>
          </a:xfrm>
        </p:grpSpPr>
        <p:grpSp>
          <p:nvGrpSpPr>
            <p:cNvPr id="7" name="组合 6"/>
            <p:cNvGrpSpPr/>
            <p:nvPr/>
          </p:nvGrpSpPr>
          <p:grpSpPr>
            <a:xfrm>
              <a:off x="602" y="-11"/>
              <a:ext cx="1082" cy="1520"/>
              <a:chOff x="1586" y="929"/>
              <a:chExt cx="1673" cy="2383"/>
            </a:xfrm>
          </p:grpSpPr>
          <p:sp>
            <p:nvSpPr>
              <p:cNvPr id="4" name="矩形 3"/>
              <p:cNvSpPr/>
              <p:nvPr/>
            </p:nvSpPr>
            <p:spPr>
              <a:xfrm>
                <a:off x="1586" y="929"/>
                <a:ext cx="1673" cy="238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a:off x="1586" y="2381"/>
                <a:ext cx="1671" cy="93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582" y="220"/>
              <a:ext cx="1081" cy="725"/>
            </a:xfrm>
            <a:prstGeom prst="rect">
              <a:avLst/>
            </a:prstGeom>
            <a:noFill/>
          </p:spPr>
          <p:txBody>
            <a:bodyPr wrap="square" rtlCol="0">
              <a:spAutoFit/>
            </a:bodyPr>
            <a:lstStyle/>
            <a:p>
              <a:pPr algn="ctr"/>
              <a:endParaRPr lang="en-US" altLang="zh-CN" sz="2400" b="1" dirty="0">
                <a:solidFill>
                  <a:schemeClr val="bg1"/>
                </a:solidFill>
                <a:latin typeface="微软雅黑" panose="020B0503020204020204" charset="-122"/>
                <a:ea typeface="微软雅黑" panose="020B0503020204020204" charset="-122"/>
              </a:endParaRPr>
            </a:p>
          </p:txBody>
        </p:sp>
      </p:grpSp>
      <p:sp>
        <p:nvSpPr>
          <p:cNvPr id="19" name="文本框 18"/>
          <p:cNvSpPr txBox="1"/>
          <p:nvPr/>
        </p:nvSpPr>
        <p:spPr>
          <a:xfrm>
            <a:off x="1069340" y="90894"/>
            <a:ext cx="10474188" cy="707886"/>
          </a:xfrm>
          <a:prstGeom prst="rect">
            <a:avLst/>
          </a:prstGeom>
          <a:noFill/>
        </p:spPr>
        <p:txBody>
          <a:bodyPr wrap="square" rtlCol="0">
            <a:spAutoFit/>
          </a:bodyPr>
          <a:lstStyle/>
          <a:p>
            <a:r>
              <a:rPr lang="en-US" altLang="zh-TW" sz="4000" dirty="0">
                <a:latin typeface="Arial" panose="020B0604020202020204" pitchFamily="34" charset="0"/>
                <a:cs typeface="Arial" panose="020B0604020202020204" pitchFamily="34" charset="0"/>
              </a:rPr>
              <a:t>Why management of conflict is necessary?</a:t>
            </a:r>
            <a:endParaRPr lang="en-US" altLang="zh-CN" sz="4000" b="1" dirty="0">
              <a:solidFill>
                <a:schemeClr val="tx1">
                  <a:lumMod val="75000"/>
                  <a:lumOff val="25000"/>
                </a:schemeClr>
              </a:solidFill>
              <a:latin typeface="微软雅黑" panose="020B0503020204020204" charset="-122"/>
              <a:ea typeface="微软雅黑" panose="020B0503020204020204" charset="-122"/>
            </a:endParaRPr>
          </a:p>
        </p:txBody>
      </p:sp>
      <p:sp>
        <p:nvSpPr>
          <p:cNvPr id="12" name="文字版面配置區 1">
            <a:extLst>
              <a:ext uri="{FF2B5EF4-FFF2-40B4-BE49-F238E27FC236}">
                <a16:creationId xmlns:lc="http://schemas.openxmlformats.org/drawingml/2006/lockedCanvas" xmlns:a16="http://schemas.microsoft.com/office/drawing/2014/main" xmlns="" id="{14C83161-9E91-4692-B8D0-859CD1DAB5EF}"/>
              </a:ext>
            </a:extLst>
          </p:cNvPr>
          <p:cNvSpPr>
            <a:spLocks noGrp="1"/>
          </p:cNvSpPr>
          <p:nvPr/>
        </p:nvSpPr>
        <p:spPr>
          <a:xfrm>
            <a:off x="896019" y="1062009"/>
            <a:ext cx="4800600" cy="707922"/>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700"/>
              </a:spcBef>
              <a:buClr>
                <a:schemeClr val="tx2"/>
              </a:buClr>
              <a:buFont typeface="Arial" panose="020B0604020202020204" pitchFamily="34" charset="0"/>
              <a:buNone/>
              <a:defRPr sz="1900" b="1" kern="1200" cap="all" spc="200" baseline="0">
                <a:solidFill>
                  <a:schemeClr val="tx2"/>
                </a:solidFill>
                <a:latin typeface="+mn-lt"/>
                <a:ea typeface="+mn-ea"/>
                <a:cs typeface="+mn-cs"/>
              </a:defRPr>
            </a:lvl1pPr>
            <a:lvl2pPr marL="457200" indent="0" algn="l" defTabSz="914400" rtl="0" eaLnBrk="1" latinLnBrk="0" hangingPunct="1">
              <a:lnSpc>
                <a:spcPct val="110000"/>
              </a:lnSpc>
              <a:spcBef>
                <a:spcPts val="700"/>
              </a:spcBef>
              <a:buClr>
                <a:schemeClr val="tx2"/>
              </a:buClr>
              <a:buFont typeface="Gill Sans MT" panose="020B0502020104020203" pitchFamily="34" charset="0"/>
              <a:buNone/>
              <a:defRPr sz="1900" b="1" kern="1200">
                <a:solidFill>
                  <a:schemeClr val="tx1">
                    <a:lumMod val="65000"/>
                    <a:lumOff val="35000"/>
                  </a:schemeClr>
                </a:solidFill>
                <a:latin typeface="+mn-lt"/>
                <a:ea typeface="+mn-ea"/>
                <a:cs typeface="+mn-cs"/>
              </a:defRPr>
            </a:lvl2pPr>
            <a:lvl3pPr marL="914400" indent="0" algn="l" defTabSz="914400" rtl="0" eaLnBrk="1" latinLnBrk="0" hangingPunct="1">
              <a:lnSpc>
                <a:spcPct val="110000"/>
              </a:lnSpc>
              <a:spcBef>
                <a:spcPts val="700"/>
              </a:spcBef>
              <a:buClr>
                <a:schemeClr val="tx2"/>
              </a:buClr>
              <a:buFont typeface="Arial" panose="020B0604020202020204" pitchFamily="34" charset="0"/>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lnSpc>
                <a:spcPct val="110000"/>
              </a:lnSpc>
              <a:spcBef>
                <a:spcPts val="700"/>
              </a:spcBef>
              <a:buClr>
                <a:schemeClr val="tx2"/>
              </a:buClr>
              <a:buFont typeface="Gill Sans MT" panose="020B0502020104020203" pitchFamily="34" charset="0"/>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lnSpc>
                <a:spcPct val="110000"/>
              </a:lnSpc>
              <a:spcBef>
                <a:spcPts val="700"/>
              </a:spcBef>
              <a:buClr>
                <a:schemeClr val="tx2"/>
              </a:buClr>
              <a:buFont typeface="Arial" panose="020B0604020202020204" pitchFamily="34" charset="0"/>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lnSpc>
                <a:spcPct val="110000"/>
              </a:lnSpc>
              <a:spcBef>
                <a:spcPts val="700"/>
              </a:spcBef>
              <a:buClr>
                <a:schemeClr val="tx2"/>
              </a:buClr>
              <a:buFont typeface="Gill Sans MT" panose="020B0502020104020203" pitchFamily="34" charset="0"/>
              <a:buNone/>
              <a:defRPr sz="1600" b="1" kern="1200">
                <a:solidFill>
                  <a:schemeClr val="tx1">
                    <a:lumMod val="65000"/>
                    <a:lumOff val="35000"/>
                  </a:schemeClr>
                </a:solidFill>
                <a:latin typeface="+mn-lt"/>
                <a:ea typeface="+mn-ea"/>
                <a:cs typeface="+mn-cs"/>
              </a:defRPr>
            </a:lvl6pPr>
            <a:lvl7pPr marL="2743200" indent="0" algn="l" defTabSz="914400" rtl="0" eaLnBrk="1" latinLnBrk="0" hangingPunct="1">
              <a:lnSpc>
                <a:spcPct val="110000"/>
              </a:lnSpc>
              <a:spcBef>
                <a:spcPts val="700"/>
              </a:spcBef>
              <a:buClr>
                <a:schemeClr val="tx2"/>
              </a:buClr>
              <a:buFont typeface="Arial" panose="020B0604020202020204" pitchFamily="34" charset="0"/>
              <a:buNone/>
              <a:defRPr sz="1600" b="1" kern="1200">
                <a:solidFill>
                  <a:schemeClr val="tx1">
                    <a:lumMod val="65000"/>
                    <a:lumOff val="35000"/>
                  </a:schemeClr>
                </a:solidFill>
                <a:latin typeface="+mn-lt"/>
                <a:ea typeface="+mn-ea"/>
                <a:cs typeface="+mn-cs"/>
              </a:defRPr>
            </a:lvl7pPr>
            <a:lvl8pPr marL="3200400" indent="0" algn="l" defTabSz="914400" rtl="0" eaLnBrk="1" latinLnBrk="0" hangingPunct="1">
              <a:lnSpc>
                <a:spcPct val="110000"/>
              </a:lnSpc>
              <a:spcBef>
                <a:spcPts val="700"/>
              </a:spcBef>
              <a:buClr>
                <a:schemeClr val="tx2"/>
              </a:buClr>
              <a:buFont typeface="Gill Sans MT" panose="020B0502020104020203" pitchFamily="34" charset="0"/>
              <a:buNone/>
              <a:defRPr sz="1600" b="1" kern="1200" baseline="0">
                <a:solidFill>
                  <a:schemeClr val="tx1">
                    <a:lumMod val="65000"/>
                    <a:lumOff val="35000"/>
                  </a:schemeClr>
                </a:solidFill>
                <a:latin typeface="+mn-lt"/>
                <a:ea typeface="+mn-ea"/>
                <a:cs typeface="+mn-cs"/>
              </a:defRPr>
            </a:lvl8pPr>
            <a:lvl9pPr marL="3657600" indent="0" algn="l" defTabSz="914400" rtl="0" eaLnBrk="1" latinLnBrk="0" hangingPunct="1">
              <a:lnSpc>
                <a:spcPct val="110000"/>
              </a:lnSpc>
              <a:spcBef>
                <a:spcPts val="700"/>
              </a:spcBef>
              <a:buClr>
                <a:schemeClr val="tx2"/>
              </a:buClr>
              <a:buFont typeface="Arial" panose="020B0604020202020204" pitchFamily="34" charset="0"/>
              <a:buNone/>
              <a:defRPr sz="1600" b="1" kern="1200" baseline="0">
                <a:solidFill>
                  <a:schemeClr val="tx1">
                    <a:lumMod val="65000"/>
                    <a:lumOff val="35000"/>
                  </a:schemeClr>
                </a:solidFill>
                <a:latin typeface="+mn-lt"/>
                <a:ea typeface="+mn-ea"/>
                <a:cs typeface="+mn-cs"/>
              </a:defRPr>
            </a:lvl9pPr>
          </a:lstStyle>
          <a:p>
            <a:r>
              <a:rPr lang="en-US" altLang="zh-TW" dirty="0">
                <a:solidFill>
                  <a:srgbClr val="FF0000"/>
                </a:solidFill>
                <a:latin typeface="Arial" panose="020B0604020202020204" pitchFamily="34" charset="0"/>
                <a:cs typeface="Arial" panose="020B0604020202020204" pitchFamily="34" charset="0"/>
              </a:rPr>
              <a:t>Positive consequence</a:t>
            </a:r>
            <a:endParaRPr lang="zh-TW" altLang="en-US" sz="1200" dirty="0">
              <a:solidFill>
                <a:srgbClr val="FF0000"/>
              </a:solidFill>
              <a:latin typeface="Arial" panose="020B0604020202020204" pitchFamily="34" charset="0"/>
              <a:cs typeface="Arial" panose="020B0604020202020204" pitchFamily="34" charset="0"/>
            </a:endParaRPr>
          </a:p>
        </p:txBody>
      </p:sp>
      <p:sp>
        <p:nvSpPr>
          <p:cNvPr id="16" name="內容版面配置區 2">
            <a:extLst>
              <a:ext uri="{FF2B5EF4-FFF2-40B4-BE49-F238E27FC236}">
                <a16:creationId xmlns:lc="http://schemas.openxmlformats.org/drawingml/2006/lockedCanvas" xmlns:a16="http://schemas.microsoft.com/office/drawing/2014/main" xmlns="" id="{B9C491DD-985E-44EF-A2C7-5436D8E4277D}"/>
              </a:ext>
            </a:extLst>
          </p:cNvPr>
          <p:cNvSpPr>
            <a:spLocks noGrp="1"/>
          </p:cNvSpPr>
          <p:nvPr/>
        </p:nvSpPr>
        <p:spPr>
          <a:xfrm>
            <a:off x="635280" y="1807967"/>
            <a:ext cx="4986184" cy="4680155"/>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en-US" altLang="zh-TW" dirty="0">
                <a:solidFill>
                  <a:srgbClr val="7030A0"/>
                </a:solidFill>
              </a:rPr>
              <a:t>Lead to new ideas</a:t>
            </a:r>
          </a:p>
          <a:p>
            <a:r>
              <a:rPr lang="en-US" altLang="zh-TW" dirty="0">
                <a:solidFill>
                  <a:srgbClr val="7030A0"/>
                </a:solidFill>
              </a:rPr>
              <a:t>Stimulates creativity</a:t>
            </a:r>
          </a:p>
          <a:p>
            <a:r>
              <a:rPr lang="en-US" altLang="zh-TW" dirty="0">
                <a:solidFill>
                  <a:srgbClr val="7030A0"/>
                </a:solidFill>
              </a:rPr>
              <a:t>Motivates change</a:t>
            </a:r>
          </a:p>
          <a:p>
            <a:r>
              <a:rPr lang="en-US" altLang="zh-TW" dirty="0">
                <a:solidFill>
                  <a:srgbClr val="7030A0"/>
                </a:solidFill>
              </a:rPr>
              <a:t>Promotes organizational vitality</a:t>
            </a:r>
          </a:p>
          <a:p>
            <a:r>
              <a:rPr lang="en-US" altLang="zh-TW" dirty="0">
                <a:solidFill>
                  <a:srgbClr val="7030A0"/>
                </a:solidFill>
              </a:rPr>
              <a:t>Helps individuals and groups establish identities</a:t>
            </a:r>
          </a:p>
          <a:p>
            <a:r>
              <a:rPr lang="en-US" altLang="zh-TW" dirty="0">
                <a:solidFill>
                  <a:srgbClr val="7030A0"/>
                </a:solidFill>
              </a:rPr>
              <a:t>Serves as a safety valve to indicate problems</a:t>
            </a:r>
          </a:p>
          <a:p>
            <a:endParaRPr lang="zh-TW" altLang="en-US" dirty="0"/>
          </a:p>
        </p:txBody>
      </p:sp>
      <p:sp>
        <p:nvSpPr>
          <p:cNvPr id="17" name="文字版面配置區 3">
            <a:extLst>
              <a:ext uri="{FF2B5EF4-FFF2-40B4-BE49-F238E27FC236}">
                <a16:creationId xmlns:lc="http://schemas.openxmlformats.org/drawingml/2006/lockedCanvas" xmlns:a16="http://schemas.microsoft.com/office/drawing/2014/main" xmlns="" id="{01437B7C-96DC-417E-856D-32D76BF9ED59}"/>
              </a:ext>
            </a:extLst>
          </p:cNvPr>
          <p:cNvSpPr>
            <a:spLocks noGrp="1"/>
          </p:cNvSpPr>
          <p:nvPr/>
        </p:nvSpPr>
        <p:spPr>
          <a:xfrm>
            <a:off x="5696619" y="944021"/>
            <a:ext cx="5456904" cy="825910"/>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700"/>
              </a:spcBef>
              <a:buClr>
                <a:schemeClr val="tx2"/>
              </a:buClr>
              <a:buFont typeface="Arial" panose="020B0604020202020204" pitchFamily="34" charset="0"/>
              <a:buNone/>
              <a:defRPr sz="1900" b="1" kern="1200" cap="all" spc="200" baseline="0">
                <a:solidFill>
                  <a:schemeClr val="tx2"/>
                </a:solidFill>
                <a:latin typeface="+mn-lt"/>
                <a:ea typeface="+mn-ea"/>
                <a:cs typeface="+mn-cs"/>
              </a:defRPr>
            </a:lvl1pPr>
            <a:lvl2pPr marL="457200" indent="0" algn="l" defTabSz="914400" rtl="0" eaLnBrk="1" latinLnBrk="0" hangingPunct="1">
              <a:lnSpc>
                <a:spcPct val="110000"/>
              </a:lnSpc>
              <a:spcBef>
                <a:spcPts val="700"/>
              </a:spcBef>
              <a:buClr>
                <a:schemeClr val="tx2"/>
              </a:buClr>
              <a:buFont typeface="Gill Sans MT" panose="020B0502020104020203" pitchFamily="34" charset="0"/>
              <a:buNone/>
              <a:defRPr sz="1900" b="1" kern="1200">
                <a:solidFill>
                  <a:schemeClr val="tx1">
                    <a:lumMod val="65000"/>
                    <a:lumOff val="35000"/>
                  </a:schemeClr>
                </a:solidFill>
                <a:latin typeface="+mn-lt"/>
                <a:ea typeface="+mn-ea"/>
                <a:cs typeface="+mn-cs"/>
              </a:defRPr>
            </a:lvl2pPr>
            <a:lvl3pPr marL="914400" indent="0" algn="l" defTabSz="914400" rtl="0" eaLnBrk="1" latinLnBrk="0" hangingPunct="1">
              <a:lnSpc>
                <a:spcPct val="110000"/>
              </a:lnSpc>
              <a:spcBef>
                <a:spcPts val="700"/>
              </a:spcBef>
              <a:buClr>
                <a:schemeClr val="tx2"/>
              </a:buClr>
              <a:buFont typeface="Arial" panose="020B0604020202020204" pitchFamily="34" charset="0"/>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lnSpc>
                <a:spcPct val="110000"/>
              </a:lnSpc>
              <a:spcBef>
                <a:spcPts val="700"/>
              </a:spcBef>
              <a:buClr>
                <a:schemeClr val="tx2"/>
              </a:buClr>
              <a:buFont typeface="Gill Sans MT" panose="020B0502020104020203" pitchFamily="34" charset="0"/>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lnSpc>
                <a:spcPct val="110000"/>
              </a:lnSpc>
              <a:spcBef>
                <a:spcPts val="700"/>
              </a:spcBef>
              <a:buClr>
                <a:schemeClr val="tx2"/>
              </a:buClr>
              <a:buFont typeface="Arial" panose="020B0604020202020204" pitchFamily="34" charset="0"/>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lnSpc>
                <a:spcPct val="110000"/>
              </a:lnSpc>
              <a:spcBef>
                <a:spcPts val="700"/>
              </a:spcBef>
              <a:buClr>
                <a:schemeClr val="tx2"/>
              </a:buClr>
              <a:buFont typeface="Gill Sans MT" panose="020B0502020104020203" pitchFamily="34" charset="0"/>
              <a:buNone/>
              <a:defRPr sz="1600" b="1" kern="1200">
                <a:solidFill>
                  <a:schemeClr val="tx1">
                    <a:lumMod val="65000"/>
                    <a:lumOff val="35000"/>
                  </a:schemeClr>
                </a:solidFill>
                <a:latin typeface="+mn-lt"/>
                <a:ea typeface="+mn-ea"/>
                <a:cs typeface="+mn-cs"/>
              </a:defRPr>
            </a:lvl6pPr>
            <a:lvl7pPr marL="2743200" indent="0" algn="l" defTabSz="914400" rtl="0" eaLnBrk="1" latinLnBrk="0" hangingPunct="1">
              <a:lnSpc>
                <a:spcPct val="110000"/>
              </a:lnSpc>
              <a:spcBef>
                <a:spcPts val="700"/>
              </a:spcBef>
              <a:buClr>
                <a:schemeClr val="tx2"/>
              </a:buClr>
              <a:buFont typeface="Arial" panose="020B0604020202020204" pitchFamily="34" charset="0"/>
              <a:buNone/>
              <a:defRPr sz="1600" b="1" kern="1200">
                <a:solidFill>
                  <a:schemeClr val="tx1">
                    <a:lumMod val="65000"/>
                    <a:lumOff val="35000"/>
                  </a:schemeClr>
                </a:solidFill>
                <a:latin typeface="+mn-lt"/>
                <a:ea typeface="+mn-ea"/>
                <a:cs typeface="+mn-cs"/>
              </a:defRPr>
            </a:lvl7pPr>
            <a:lvl8pPr marL="3200400" indent="0" algn="l" defTabSz="914400" rtl="0" eaLnBrk="1" latinLnBrk="0" hangingPunct="1">
              <a:lnSpc>
                <a:spcPct val="110000"/>
              </a:lnSpc>
              <a:spcBef>
                <a:spcPts val="700"/>
              </a:spcBef>
              <a:buClr>
                <a:schemeClr val="tx2"/>
              </a:buClr>
              <a:buFont typeface="Gill Sans MT" panose="020B0502020104020203" pitchFamily="34" charset="0"/>
              <a:buNone/>
              <a:defRPr sz="1600" b="1" kern="1200" baseline="0">
                <a:solidFill>
                  <a:schemeClr val="tx1">
                    <a:lumMod val="65000"/>
                    <a:lumOff val="35000"/>
                  </a:schemeClr>
                </a:solidFill>
                <a:latin typeface="+mn-lt"/>
                <a:ea typeface="+mn-ea"/>
                <a:cs typeface="+mn-cs"/>
              </a:defRPr>
            </a:lvl8pPr>
            <a:lvl9pPr marL="3657600" indent="0" algn="l" defTabSz="914400" rtl="0" eaLnBrk="1" latinLnBrk="0" hangingPunct="1">
              <a:lnSpc>
                <a:spcPct val="110000"/>
              </a:lnSpc>
              <a:spcBef>
                <a:spcPts val="700"/>
              </a:spcBef>
              <a:buClr>
                <a:schemeClr val="tx2"/>
              </a:buClr>
              <a:buFont typeface="Arial" panose="020B0604020202020204" pitchFamily="34" charset="0"/>
              <a:buNone/>
              <a:defRPr sz="1600" b="1" kern="1200" baseline="0">
                <a:solidFill>
                  <a:schemeClr val="tx1">
                    <a:lumMod val="65000"/>
                    <a:lumOff val="35000"/>
                  </a:schemeClr>
                </a:solidFill>
                <a:latin typeface="+mn-lt"/>
                <a:ea typeface="+mn-ea"/>
                <a:cs typeface="+mn-cs"/>
              </a:defRPr>
            </a:lvl9pPr>
          </a:lstStyle>
          <a:p>
            <a:r>
              <a:rPr lang="en-US" altLang="zh-TW" dirty="0"/>
              <a:t>Negative consequences</a:t>
            </a:r>
            <a:endParaRPr lang="zh-TW" altLang="en-US" sz="1200" dirty="0">
              <a:latin typeface="Arial" panose="020B0604020202020204" pitchFamily="34" charset="0"/>
              <a:cs typeface="Arial" panose="020B0604020202020204" pitchFamily="34" charset="0"/>
            </a:endParaRPr>
          </a:p>
        </p:txBody>
      </p:sp>
      <p:sp>
        <p:nvSpPr>
          <p:cNvPr id="18" name="內容版面配置區 5">
            <a:extLst>
              <a:ext uri="{FF2B5EF4-FFF2-40B4-BE49-F238E27FC236}">
                <a16:creationId xmlns:lc="http://schemas.openxmlformats.org/drawingml/2006/lockedCanvas" xmlns:a16="http://schemas.microsoft.com/office/drawing/2014/main" xmlns="" id="{450F1E46-DFB8-4EE9-8A18-B3A1864E63D7}"/>
              </a:ext>
            </a:extLst>
          </p:cNvPr>
          <p:cNvSpPr>
            <a:spLocks noGrp="1"/>
          </p:cNvSpPr>
          <p:nvPr/>
        </p:nvSpPr>
        <p:spPr>
          <a:xfrm>
            <a:off x="5621464" y="1883007"/>
            <a:ext cx="5210645" cy="4680155"/>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en-US" altLang="zh-TW" sz="2100" dirty="0"/>
              <a:t>Diverts energy from work</a:t>
            </a:r>
          </a:p>
          <a:p>
            <a:r>
              <a:rPr lang="en-US" altLang="zh-TW" sz="2100" dirty="0"/>
              <a:t>Threatens psychological well-being</a:t>
            </a:r>
          </a:p>
          <a:p>
            <a:r>
              <a:rPr lang="en-US" altLang="zh-TW" sz="2100" dirty="0"/>
              <a:t>Wastes resources</a:t>
            </a:r>
          </a:p>
          <a:p>
            <a:r>
              <a:rPr lang="en-US" altLang="zh-TW" sz="2100" dirty="0"/>
              <a:t>Creates a negative climate</a:t>
            </a:r>
          </a:p>
          <a:p>
            <a:r>
              <a:rPr lang="en-US" altLang="zh-TW" sz="2100" dirty="0"/>
              <a:t>Breaks down group cohesion</a:t>
            </a:r>
          </a:p>
          <a:p>
            <a:r>
              <a:rPr lang="en-US" altLang="zh-TW" sz="2100" dirty="0"/>
              <a:t>Can increase hostility and aggressive behaviors</a:t>
            </a:r>
            <a:endParaRPr lang="zh-TW" altLang="en-US" sz="2100" dirty="0"/>
          </a:p>
        </p:txBody>
      </p:sp>
    </p:spTree>
    <p:extLst>
      <p:ext uri="{BB962C8B-B14F-4D97-AF65-F5344CB8AC3E}">
        <p14:creationId xmlns:p14="http://schemas.microsoft.com/office/powerpoint/2010/main" val="13182051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par>
                          <p:cTn id="8" fill="hold">
                            <p:stCondLst>
                              <p:cond delay="500"/>
                            </p:stCondLst>
                            <p:childTnLst>
                              <p:par>
                                <p:cTn id="9" presetID="22" presetClass="entr" presetSubtype="8" fill="hold" grpId="1"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grpSp>
        <p:nvGrpSpPr>
          <p:cNvPr id="11" name="组合 10"/>
          <p:cNvGrpSpPr/>
          <p:nvPr/>
        </p:nvGrpSpPr>
        <p:grpSpPr>
          <a:xfrm>
            <a:off x="369570" y="-6985"/>
            <a:ext cx="699770" cy="965200"/>
            <a:chOff x="582" y="-11"/>
            <a:chExt cx="1102" cy="1520"/>
          </a:xfrm>
        </p:grpSpPr>
        <p:grpSp>
          <p:nvGrpSpPr>
            <p:cNvPr id="7" name="组合 6"/>
            <p:cNvGrpSpPr/>
            <p:nvPr/>
          </p:nvGrpSpPr>
          <p:grpSpPr>
            <a:xfrm>
              <a:off x="602" y="-11"/>
              <a:ext cx="1082" cy="1520"/>
              <a:chOff x="1586" y="929"/>
              <a:chExt cx="1673" cy="2383"/>
            </a:xfrm>
          </p:grpSpPr>
          <p:sp>
            <p:nvSpPr>
              <p:cNvPr id="4" name="矩形 3"/>
              <p:cNvSpPr/>
              <p:nvPr/>
            </p:nvSpPr>
            <p:spPr>
              <a:xfrm>
                <a:off x="1586" y="929"/>
                <a:ext cx="1673" cy="238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a:off x="1586" y="2381"/>
                <a:ext cx="1671" cy="93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582" y="220"/>
              <a:ext cx="1081" cy="725"/>
            </a:xfrm>
            <a:prstGeom prst="rect">
              <a:avLst/>
            </a:prstGeom>
            <a:noFill/>
          </p:spPr>
          <p:txBody>
            <a:bodyPr wrap="square" rtlCol="0">
              <a:spAutoFit/>
            </a:bodyPr>
            <a:lstStyle/>
            <a:p>
              <a:pPr algn="ctr"/>
              <a:endParaRPr lang="en-US" altLang="zh-CN" sz="2400" b="1" dirty="0">
                <a:solidFill>
                  <a:schemeClr val="bg1"/>
                </a:solidFill>
                <a:latin typeface="微软雅黑" panose="020B0503020204020204" charset="-122"/>
                <a:ea typeface="微软雅黑" panose="020B0503020204020204" charset="-122"/>
              </a:endParaRPr>
            </a:p>
          </p:txBody>
        </p:sp>
      </p:grpSp>
      <p:sp>
        <p:nvSpPr>
          <p:cNvPr id="44" name="矩形 43"/>
          <p:cNvSpPr/>
          <p:nvPr/>
        </p:nvSpPr>
        <p:spPr>
          <a:xfrm>
            <a:off x="1262380" y="3418205"/>
            <a:ext cx="4736465" cy="1187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24" name="table"/>
          <p:cNvPicPr>
            <a:picLocks noChangeAspect="1"/>
          </p:cNvPicPr>
          <p:nvPr/>
        </p:nvPicPr>
        <p:blipFill>
          <a:blip r:embed="rId3"/>
          <a:stretch>
            <a:fillRect/>
          </a:stretch>
        </p:blipFill>
        <p:spPr>
          <a:xfrm>
            <a:off x="1307935" y="739152"/>
            <a:ext cx="5636590" cy="5358106"/>
          </a:xfrm>
          <a:prstGeom prst="rect">
            <a:avLst/>
          </a:prstGeom>
        </p:spPr>
      </p:pic>
      <p:sp>
        <p:nvSpPr>
          <p:cNvPr id="25" name="標題 6">
            <a:extLst>
              <a:ext uri="{FF2B5EF4-FFF2-40B4-BE49-F238E27FC236}">
                <a16:creationId xmlns:lc="http://schemas.openxmlformats.org/drawingml/2006/lockedCanvas" xmlns:a16="http://schemas.microsoft.com/office/drawing/2014/main" xmlns="" id="{D4FE476B-AB73-44FC-B895-0E68CFAB30CC}"/>
              </a:ext>
            </a:extLst>
          </p:cNvPr>
          <p:cNvSpPr>
            <a:spLocks noGrp="1"/>
          </p:cNvSpPr>
          <p:nvPr/>
        </p:nvSpPr>
        <p:spPr>
          <a:xfrm>
            <a:off x="7318046" y="154871"/>
            <a:ext cx="4149212" cy="1196671"/>
          </a:xfrm>
          <a:prstGeom prst="rect">
            <a:avLst/>
          </a:prstGeom>
        </p:spPr>
        <p:txBody>
          <a:bodyPr vert="horz" lIns="91440" tIns="45720" rIns="91440" bIns="45720" rtlCol="0" anchor="b">
            <a:normAutofit/>
          </a:bodyPr>
          <a:lstStyle>
            <a:lvl1pPr algn="l" defTabSz="914400" rtl="0" eaLnBrk="1" latinLnBrk="0" hangingPunct="1">
              <a:lnSpc>
                <a:spcPct val="100000"/>
              </a:lnSpc>
              <a:spcBef>
                <a:spcPct val="0"/>
              </a:spcBef>
              <a:buNone/>
              <a:defRPr sz="1900" b="1" i="0" kern="1200" cap="all" spc="300" baseline="0">
                <a:solidFill>
                  <a:schemeClr val="accent1"/>
                </a:solidFill>
                <a:latin typeface="+mn-lt"/>
                <a:ea typeface="+mj-ea"/>
                <a:cs typeface="+mj-cs"/>
              </a:defRPr>
            </a:lvl1pPr>
          </a:lstStyle>
          <a:p>
            <a:r>
              <a:rPr lang="en-US" altLang="zh-TW" dirty="0"/>
              <a:t>How to differentiate?</a:t>
            </a:r>
            <a:endParaRPr lang="zh-TW" altLang="en-US" dirty="0"/>
          </a:p>
        </p:txBody>
      </p:sp>
      <p:sp>
        <p:nvSpPr>
          <p:cNvPr id="26" name="文字版面配置區 8">
            <a:extLst>
              <a:ext uri="{FF2B5EF4-FFF2-40B4-BE49-F238E27FC236}">
                <a16:creationId xmlns:lc="http://schemas.openxmlformats.org/drawingml/2006/lockedCanvas" xmlns:a16="http://schemas.microsoft.com/office/drawing/2014/main" xmlns="" id="{BF147419-15E9-4077-9F54-F4ACF7EE8626}"/>
              </a:ext>
            </a:extLst>
          </p:cNvPr>
          <p:cNvSpPr>
            <a:spLocks noGrp="1"/>
          </p:cNvSpPr>
          <p:nvPr/>
        </p:nvSpPr>
        <p:spPr>
          <a:xfrm>
            <a:off x="7229814" y="1635057"/>
            <a:ext cx="4739147" cy="4164164"/>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200"/>
              </a:spcBef>
              <a:buClr>
                <a:schemeClr val="tx2"/>
              </a:buClr>
              <a:buFont typeface="Arial" panose="020B0604020202020204" pitchFamily="34" charset="0"/>
              <a:buNone/>
              <a:defRPr sz="1600" kern="1200" baseline="0">
                <a:solidFill>
                  <a:schemeClr val="bg2"/>
                </a:solidFill>
                <a:latin typeface="+mn-lt"/>
                <a:ea typeface="+mn-ea"/>
                <a:cs typeface="+mn-cs"/>
              </a:defRPr>
            </a:lvl1pPr>
            <a:lvl2pPr marL="457200" indent="0" algn="l" defTabSz="914400" rtl="0" eaLnBrk="1" latinLnBrk="0" hangingPunct="1">
              <a:lnSpc>
                <a:spcPct val="110000"/>
              </a:lnSpc>
              <a:spcBef>
                <a:spcPts val="700"/>
              </a:spcBef>
              <a:buClr>
                <a:schemeClr val="tx2"/>
              </a:buClr>
              <a:buFont typeface="Gill Sans MT" panose="020B0502020104020203" pitchFamily="34" charset="0"/>
              <a:buNone/>
              <a:defRPr sz="1400" kern="1200">
                <a:solidFill>
                  <a:schemeClr val="tx1">
                    <a:lumMod val="65000"/>
                    <a:lumOff val="35000"/>
                  </a:schemeClr>
                </a:solidFill>
                <a:latin typeface="+mn-lt"/>
                <a:ea typeface="+mn-ea"/>
                <a:cs typeface="+mn-cs"/>
              </a:defRPr>
            </a:lvl2pPr>
            <a:lvl3pPr marL="914400" indent="0" algn="l" defTabSz="914400" rtl="0" eaLnBrk="1" latinLnBrk="0" hangingPunct="1">
              <a:lnSpc>
                <a:spcPct val="110000"/>
              </a:lnSpc>
              <a:spcBef>
                <a:spcPts val="700"/>
              </a:spcBef>
              <a:buClr>
                <a:schemeClr val="tx2"/>
              </a:buClr>
              <a:buFont typeface="Arial" panose="020B0604020202020204" pitchFamily="34" charset="0"/>
              <a:buNone/>
              <a:defRPr sz="1200" kern="1200">
                <a:solidFill>
                  <a:schemeClr val="tx1">
                    <a:lumMod val="65000"/>
                    <a:lumOff val="35000"/>
                  </a:schemeClr>
                </a:solidFill>
                <a:latin typeface="+mn-lt"/>
                <a:ea typeface="+mn-ea"/>
                <a:cs typeface="+mn-cs"/>
              </a:defRPr>
            </a:lvl3pPr>
            <a:lvl4pPr marL="1371600" indent="0" algn="l" defTabSz="914400" rtl="0" eaLnBrk="1" latinLnBrk="0" hangingPunct="1">
              <a:lnSpc>
                <a:spcPct val="110000"/>
              </a:lnSpc>
              <a:spcBef>
                <a:spcPts val="700"/>
              </a:spcBef>
              <a:buClr>
                <a:schemeClr val="tx2"/>
              </a:buClr>
              <a:buFont typeface="Gill Sans MT" panose="020B0502020104020203" pitchFamily="34" charset="0"/>
              <a:buNone/>
              <a:defRPr sz="1000" kern="1200">
                <a:solidFill>
                  <a:schemeClr val="tx1">
                    <a:lumMod val="65000"/>
                    <a:lumOff val="35000"/>
                  </a:schemeClr>
                </a:solidFill>
                <a:latin typeface="+mn-lt"/>
                <a:ea typeface="+mn-ea"/>
                <a:cs typeface="+mn-cs"/>
              </a:defRPr>
            </a:lvl4pPr>
            <a:lvl5pPr marL="1828800" indent="0" algn="l" defTabSz="914400" rtl="0" eaLnBrk="1" latinLnBrk="0" hangingPunct="1">
              <a:lnSpc>
                <a:spcPct val="110000"/>
              </a:lnSpc>
              <a:spcBef>
                <a:spcPts val="700"/>
              </a:spcBef>
              <a:buClr>
                <a:schemeClr val="tx2"/>
              </a:buClr>
              <a:buFont typeface="Arial" panose="020B0604020202020204" pitchFamily="34" charset="0"/>
              <a:buNone/>
              <a:defRPr sz="1000" kern="1200">
                <a:solidFill>
                  <a:schemeClr val="tx1">
                    <a:lumMod val="65000"/>
                    <a:lumOff val="35000"/>
                  </a:schemeClr>
                </a:solidFill>
                <a:latin typeface="+mn-lt"/>
                <a:ea typeface="+mn-ea"/>
                <a:cs typeface="+mn-cs"/>
              </a:defRPr>
            </a:lvl5pPr>
            <a:lvl6pPr marL="2286000" indent="0" algn="l" defTabSz="914400" rtl="0" eaLnBrk="1" latinLnBrk="0" hangingPunct="1">
              <a:lnSpc>
                <a:spcPct val="110000"/>
              </a:lnSpc>
              <a:spcBef>
                <a:spcPts val="700"/>
              </a:spcBef>
              <a:buClr>
                <a:schemeClr val="tx2"/>
              </a:buClr>
              <a:buFont typeface="Gill Sans MT" panose="020B0502020104020203" pitchFamily="34" charset="0"/>
              <a:buNone/>
              <a:defRPr sz="1000" kern="1200">
                <a:solidFill>
                  <a:schemeClr val="tx1">
                    <a:lumMod val="65000"/>
                    <a:lumOff val="35000"/>
                  </a:schemeClr>
                </a:solidFill>
                <a:latin typeface="+mn-lt"/>
                <a:ea typeface="+mn-ea"/>
                <a:cs typeface="+mn-cs"/>
              </a:defRPr>
            </a:lvl6pPr>
            <a:lvl7pPr marL="2743200" indent="0" algn="l" defTabSz="914400" rtl="0" eaLnBrk="1" latinLnBrk="0" hangingPunct="1">
              <a:lnSpc>
                <a:spcPct val="110000"/>
              </a:lnSpc>
              <a:spcBef>
                <a:spcPts val="700"/>
              </a:spcBef>
              <a:buClr>
                <a:schemeClr val="tx2"/>
              </a:buClr>
              <a:buFont typeface="Arial" panose="020B0604020202020204" pitchFamily="34" charset="0"/>
              <a:buNone/>
              <a:defRPr sz="1000" kern="1200">
                <a:solidFill>
                  <a:schemeClr val="tx1">
                    <a:lumMod val="65000"/>
                    <a:lumOff val="35000"/>
                  </a:schemeClr>
                </a:solidFill>
                <a:latin typeface="+mn-lt"/>
                <a:ea typeface="+mn-ea"/>
                <a:cs typeface="+mn-cs"/>
              </a:defRPr>
            </a:lvl7pPr>
            <a:lvl8pPr marL="3200400" indent="0" algn="l" defTabSz="914400" rtl="0" eaLnBrk="1" latinLnBrk="0" hangingPunct="1">
              <a:lnSpc>
                <a:spcPct val="110000"/>
              </a:lnSpc>
              <a:spcBef>
                <a:spcPts val="700"/>
              </a:spcBef>
              <a:buClr>
                <a:schemeClr val="tx2"/>
              </a:buClr>
              <a:buFont typeface="Gill Sans MT" panose="020B0502020104020203" pitchFamily="34" charset="0"/>
              <a:buNone/>
              <a:defRPr sz="1000" kern="1200" baseline="0">
                <a:solidFill>
                  <a:schemeClr val="tx1">
                    <a:lumMod val="65000"/>
                    <a:lumOff val="35000"/>
                  </a:schemeClr>
                </a:solidFill>
                <a:latin typeface="+mn-lt"/>
                <a:ea typeface="+mn-ea"/>
                <a:cs typeface="+mn-cs"/>
              </a:defRPr>
            </a:lvl8pPr>
            <a:lvl9pPr marL="3657600" indent="0" algn="l" defTabSz="914400" rtl="0" eaLnBrk="1" latinLnBrk="0" hangingPunct="1">
              <a:lnSpc>
                <a:spcPct val="110000"/>
              </a:lnSpc>
              <a:spcBef>
                <a:spcPts val="700"/>
              </a:spcBef>
              <a:buClr>
                <a:schemeClr val="tx2"/>
              </a:buClr>
              <a:buFont typeface="Arial" panose="020B0604020202020204" pitchFamily="34" charset="0"/>
              <a:buNone/>
              <a:defRPr sz="1000" kern="1200" baseline="0">
                <a:solidFill>
                  <a:schemeClr val="tx1">
                    <a:lumMod val="65000"/>
                    <a:lumOff val="35000"/>
                  </a:schemeClr>
                </a:solidFill>
                <a:latin typeface="+mn-lt"/>
                <a:ea typeface="+mn-ea"/>
                <a:cs typeface="+mn-cs"/>
              </a:defRPr>
            </a:lvl9pPr>
          </a:lstStyle>
          <a:p>
            <a:pPr marL="342900" indent="-342900">
              <a:buAutoNum type="arabicPeriod"/>
            </a:pPr>
            <a:r>
              <a:rPr lang="en-US" altLang="zh-TW" dirty="0">
                <a:solidFill>
                  <a:schemeClr val="tx1">
                    <a:lumMod val="75000"/>
                    <a:lumOff val="25000"/>
                  </a:schemeClr>
                </a:solidFill>
              </a:rPr>
              <a:t>Are the parties approaching the conflict from a hostile standpoint?</a:t>
            </a:r>
          </a:p>
          <a:p>
            <a:pPr marL="342900" indent="-342900">
              <a:buAutoNum type="arabicPeriod"/>
            </a:pPr>
            <a:r>
              <a:rPr lang="en-US" altLang="zh-TW" dirty="0">
                <a:solidFill>
                  <a:schemeClr val="tx1">
                    <a:lumMod val="75000"/>
                    <a:lumOff val="25000"/>
                  </a:schemeClr>
                </a:solidFill>
              </a:rPr>
              <a:t>Is the outcome likely to be a negative one for the organization?</a:t>
            </a:r>
          </a:p>
          <a:p>
            <a:pPr marL="342900" indent="-342900">
              <a:buAutoNum type="arabicPeriod"/>
            </a:pPr>
            <a:r>
              <a:rPr lang="en-US" altLang="zh-TW" dirty="0">
                <a:solidFill>
                  <a:schemeClr val="tx1">
                    <a:lumMod val="75000"/>
                    <a:lumOff val="25000"/>
                  </a:schemeClr>
                </a:solidFill>
              </a:rPr>
              <a:t>Do the potential losses of the parties exceed any potential gains?</a:t>
            </a:r>
          </a:p>
          <a:p>
            <a:pPr marL="342900" indent="-342900">
              <a:buAutoNum type="arabicPeriod"/>
            </a:pPr>
            <a:r>
              <a:rPr lang="en-US" altLang="zh-TW" dirty="0">
                <a:solidFill>
                  <a:schemeClr val="tx1">
                    <a:lumMod val="75000"/>
                    <a:lumOff val="25000"/>
                  </a:schemeClr>
                </a:solidFill>
              </a:rPr>
              <a:t>Is energy being diverted from goal accomplishment?</a:t>
            </a:r>
          </a:p>
          <a:p>
            <a:pPr marL="342900" indent="-342900">
              <a:buAutoNum type="arabicPeriod"/>
            </a:pPr>
            <a:endParaRPr lang="en-US" altLang="zh-TW" dirty="0">
              <a:solidFill>
                <a:schemeClr val="tx1">
                  <a:lumMod val="75000"/>
                  <a:lumOff val="25000"/>
                </a:schemeClr>
              </a:solidFill>
            </a:endParaRPr>
          </a:p>
          <a:p>
            <a:pPr marL="342900" indent="-342900">
              <a:buAutoNum type="arabicPeriod"/>
            </a:pPr>
            <a:r>
              <a:rPr lang="en-US" altLang="zh-TW" dirty="0">
                <a:solidFill>
                  <a:schemeClr val="tx1">
                    <a:lumMod val="75000"/>
                    <a:lumOff val="25000"/>
                  </a:schemeClr>
                </a:solidFill>
              </a:rPr>
              <a:t>**If the majority of the answers to above are YES, then is dysfunctional.</a:t>
            </a:r>
          </a:p>
          <a:p>
            <a:pPr marL="342900" indent="-342900">
              <a:buAutoNum type="arabicPeriod"/>
            </a:pPr>
            <a:endParaRPr lang="zh-TW" alt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grpSp>
        <p:nvGrpSpPr>
          <p:cNvPr id="11" name="组合 10"/>
          <p:cNvGrpSpPr/>
          <p:nvPr/>
        </p:nvGrpSpPr>
        <p:grpSpPr>
          <a:xfrm>
            <a:off x="369570" y="-6985"/>
            <a:ext cx="699770" cy="965200"/>
            <a:chOff x="582" y="-11"/>
            <a:chExt cx="1102" cy="1520"/>
          </a:xfrm>
        </p:grpSpPr>
        <p:grpSp>
          <p:nvGrpSpPr>
            <p:cNvPr id="7" name="组合 6"/>
            <p:cNvGrpSpPr/>
            <p:nvPr/>
          </p:nvGrpSpPr>
          <p:grpSpPr>
            <a:xfrm>
              <a:off x="602" y="-11"/>
              <a:ext cx="1082" cy="1520"/>
              <a:chOff x="1586" y="929"/>
              <a:chExt cx="1673" cy="2383"/>
            </a:xfrm>
          </p:grpSpPr>
          <p:sp>
            <p:nvSpPr>
              <p:cNvPr id="4" name="矩形 3"/>
              <p:cNvSpPr/>
              <p:nvPr/>
            </p:nvSpPr>
            <p:spPr>
              <a:xfrm>
                <a:off x="1586" y="929"/>
                <a:ext cx="1673" cy="238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a:off x="1586" y="2381"/>
                <a:ext cx="1671" cy="93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582" y="220"/>
              <a:ext cx="1081" cy="725"/>
            </a:xfrm>
            <a:prstGeom prst="rect">
              <a:avLst/>
            </a:prstGeom>
            <a:noFill/>
          </p:spPr>
          <p:txBody>
            <a:bodyPr wrap="square" rtlCol="0">
              <a:spAutoFit/>
            </a:bodyPr>
            <a:lstStyle/>
            <a:p>
              <a:pPr algn="ctr"/>
              <a:endParaRPr lang="en-US" altLang="zh-CN" sz="2400" b="1" dirty="0">
                <a:solidFill>
                  <a:schemeClr val="bg1"/>
                </a:solidFill>
                <a:latin typeface="微软雅黑" panose="020B0503020204020204" charset="-122"/>
                <a:ea typeface="微软雅黑" panose="020B0503020204020204" charset="-122"/>
              </a:endParaRPr>
            </a:p>
          </p:txBody>
        </p:sp>
      </p:grpSp>
      <p:sp>
        <p:nvSpPr>
          <p:cNvPr id="44" name="矩形 43"/>
          <p:cNvSpPr/>
          <p:nvPr/>
        </p:nvSpPr>
        <p:spPr>
          <a:xfrm>
            <a:off x="1262380" y="3418205"/>
            <a:ext cx="4736465" cy="1187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13" name="Picture 4" descr="ãconflictãçåçæå°çµæ">
            <a:extLst>
              <a:ext uri="{FF2B5EF4-FFF2-40B4-BE49-F238E27FC236}">
                <a16:creationId xmlns:lc="http://schemas.openxmlformats.org/drawingml/2006/lockedCanvas" xmlns:a16="http://schemas.microsoft.com/office/drawing/2014/main" xmlns="" id="{550A83B2-B86F-4A55-A94B-EE50F34CFE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6900" y="581127"/>
            <a:ext cx="8458200" cy="181958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ãconflictãçåçæå°çµæ">
            <a:extLst>
              <a:ext uri="{FF2B5EF4-FFF2-40B4-BE49-F238E27FC236}">
                <a16:creationId xmlns:lc="http://schemas.openxmlformats.org/drawingml/2006/lockedCanvas" xmlns:a16="http://schemas.microsoft.com/office/drawing/2014/main" xmlns="" id="{2738940F-8E72-42DE-8C7F-681ACB3D5CB4}"/>
              </a:ext>
            </a:extLst>
          </p:cNvPr>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0862" y="2621881"/>
            <a:ext cx="3619500" cy="36195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ãconflictãçåçæå°çµæ">
            <a:extLst>
              <a:ext uri="{FF2B5EF4-FFF2-40B4-BE49-F238E27FC236}">
                <a16:creationId xmlns:lc="http://schemas.openxmlformats.org/drawingml/2006/lockedCanvas" xmlns:a16="http://schemas.microsoft.com/office/drawing/2014/main" xmlns="" id="{DA501B29-4E79-4AFD-8646-2EFFFA943837}"/>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0357" y="2706684"/>
            <a:ext cx="3836424" cy="3534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6626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4605"/>
            <a:ext cx="3234055" cy="68878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10" name="组合 9"/>
          <p:cNvGrpSpPr/>
          <p:nvPr/>
        </p:nvGrpSpPr>
        <p:grpSpPr>
          <a:xfrm>
            <a:off x="705485" y="400685"/>
            <a:ext cx="3380740" cy="6057900"/>
            <a:chOff x="937" y="408"/>
            <a:chExt cx="5572" cy="9984"/>
          </a:xfrm>
        </p:grpSpPr>
        <p:pic>
          <p:nvPicPr>
            <p:cNvPr id="8" name="图片 7" descr="152acf029905ac480b705aeefc976e08"/>
            <p:cNvPicPr>
              <a:picLocks noChangeAspect="1"/>
            </p:cNvPicPr>
            <p:nvPr/>
          </p:nvPicPr>
          <p:blipFill>
            <a:blip r:embed="rId3"/>
            <a:srcRect r="64823"/>
            <a:stretch>
              <a:fillRect/>
            </a:stretch>
          </p:blipFill>
          <p:spPr>
            <a:xfrm>
              <a:off x="937" y="408"/>
              <a:ext cx="5572" cy="9984"/>
            </a:xfrm>
            <a:prstGeom prst="rect">
              <a:avLst/>
            </a:prstGeom>
          </p:spPr>
        </p:pic>
        <p:sp>
          <p:nvSpPr>
            <p:cNvPr id="9" name="矩形 8"/>
            <p:cNvSpPr/>
            <p:nvPr/>
          </p:nvSpPr>
          <p:spPr>
            <a:xfrm>
              <a:off x="937" y="408"/>
              <a:ext cx="5572" cy="9983"/>
            </a:xfrm>
            <a:prstGeom prst="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924" name="文本框 5"/>
          <p:cNvSpPr txBox="1"/>
          <p:nvPr/>
        </p:nvSpPr>
        <p:spPr>
          <a:xfrm>
            <a:off x="1222637" y="575172"/>
            <a:ext cx="2852191" cy="1569660"/>
          </a:xfrm>
          <a:prstGeom prst="rect">
            <a:avLst/>
          </a:prstGeom>
          <a:noFill/>
          <a:ln w="9525">
            <a:noFill/>
          </a:ln>
        </p:spPr>
        <p:txBody>
          <a:bodyPr wrap="none">
            <a:spAutoFit/>
          </a:bodyPr>
          <a:lstStyle/>
          <a:p>
            <a:pPr algn="r"/>
            <a:r>
              <a:rPr lang="en-US" altLang="zh-TW" sz="3600" dirty="0"/>
              <a:t>Brief </a:t>
            </a:r>
            <a:r>
              <a:rPr lang="en-US" altLang="zh-TW" sz="3600" dirty="0" smtClean="0"/>
              <a:t>Contents</a:t>
            </a:r>
          </a:p>
          <a:p>
            <a:pPr algn="r"/>
            <a:r>
              <a:rPr lang="en-US" altLang="zh-TW" sz="2400" dirty="0" smtClean="0"/>
              <a:t>Managing </a:t>
            </a:r>
            <a:r>
              <a:rPr lang="en-US" altLang="zh-TW" sz="2400" dirty="0"/>
              <a:t>Conflict</a:t>
            </a:r>
            <a:endParaRPr lang="zh-TW" altLang="en-US" sz="2400" dirty="0"/>
          </a:p>
          <a:p>
            <a:pPr algn="r"/>
            <a:endParaRPr lang="en-US" altLang="zh-CN" sz="3600" b="1" dirty="0">
              <a:solidFill>
                <a:schemeClr val="bg1"/>
              </a:solidFill>
              <a:latin typeface="微软雅黑" panose="020B0503020204020204" charset="-122"/>
              <a:ea typeface="微软雅黑" panose="020B0503020204020204" charset="-122"/>
            </a:endParaRPr>
          </a:p>
        </p:txBody>
      </p:sp>
      <p:sp>
        <p:nvSpPr>
          <p:cNvPr id="47" name="矩形 46"/>
          <p:cNvSpPr/>
          <p:nvPr/>
        </p:nvSpPr>
        <p:spPr>
          <a:xfrm>
            <a:off x="3191510" y="2015173"/>
            <a:ext cx="476250" cy="476250"/>
          </a:xfrm>
          <a:prstGeom prst="rect">
            <a:avLst/>
          </a:prstGeom>
          <a:noFill/>
          <a:ln>
            <a:solidFill>
              <a:schemeClr val="bg1">
                <a:alpha val="74902"/>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6" name="矩形 45"/>
          <p:cNvSpPr/>
          <p:nvPr/>
        </p:nvSpPr>
        <p:spPr>
          <a:xfrm>
            <a:off x="3380423" y="1853248"/>
            <a:ext cx="476250" cy="47625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矩形 10"/>
          <p:cNvSpPr/>
          <p:nvPr/>
        </p:nvSpPr>
        <p:spPr>
          <a:xfrm>
            <a:off x="4734025" y="522722"/>
            <a:ext cx="683260" cy="683260"/>
          </a:xfrm>
          <a:prstGeom prst="rect">
            <a:avLst/>
          </a:prstGeom>
          <a:noFill/>
          <a:ln w="158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accent6"/>
                </a:solidFill>
                <a:latin typeface="微软雅黑" panose="020B0503020204020204" charset="-122"/>
                <a:ea typeface="微软雅黑" panose="020B0503020204020204" charset="-122"/>
              </a:rPr>
              <a:t>01</a:t>
            </a:r>
          </a:p>
        </p:txBody>
      </p:sp>
      <p:sp>
        <p:nvSpPr>
          <p:cNvPr id="16" name="文本框 15"/>
          <p:cNvSpPr txBox="1"/>
          <p:nvPr/>
        </p:nvSpPr>
        <p:spPr>
          <a:xfrm>
            <a:off x="5608816" y="664297"/>
            <a:ext cx="5301615" cy="400110"/>
          </a:xfrm>
          <a:prstGeom prst="rect">
            <a:avLst/>
          </a:prstGeom>
          <a:noFill/>
        </p:spPr>
        <p:txBody>
          <a:bodyPr wrap="square" rtlCol="0">
            <a:spAutoFit/>
          </a:bodyPr>
          <a:lstStyle/>
          <a:p>
            <a:r>
              <a:rPr lang="en-US" altLang="zh-TW" sz="2000" dirty="0">
                <a:latin typeface="Arial" panose="020B0604020202020204" pitchFamily="34" charset="0"/>
                <a:cs typeface="Arial" panose="020B0604020202020204" pitchFamily="34" charset="0"/>
              </a:rPr>
              <a:t>Concept and Importance of Conflict</a:t>
            </a:r>
          </a:p>
        </p:txBody>
      </p:sp>
      <p:sp>
        <p:nvSpPr>
          <p:cNvPr id="20" name="矩形 19"/>
          <p:cNvSpPr/>
          <p:nvPr/>
        </p:nvSpPr>
        <p:spPr>
          <a:xfrm>
            <a:off x="4734025" y="1350595"/>
            <a:ext cx="683260" cy="683260"/>
          </a:xfrm>
          <a:prstGeom prst="rect">
            <a:avLst/>
          </a:prstGeom>
          <a:noFill/>
          <a:ln w="158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accent6"/>
                </a:solidFill>
                <a:latin typeface="微软雅黑" panose="020B0503020204020204" charset="-122"/>
                <a:ea typeface="微软雅黑" panose="020B0503020204020204" charset="-122"/>
              </a:rPr>
              <a:t>02</a:t>
            </a:r>
          </a:p>
        </p:txBody>
      </p:sp>
      <p:sp>
        <p:nvSpPr>
          <p:cNvPr id="22" name="矩形 21"/>
          <p:cNvSpPr/>
          <p:nvPr/>
        </p:nvSpPr>
        <p:spPr>
          <a:xfrm>
            <a:off x="4734025" y="2159095"/>
            <a:ext cx="683260" cy="683260"/>
          </a:xfrm>
          <a:prstGeom prst="rect">
            <a:avLst/>
          </a:prstGeom>
          <a:noFill/>
          <a:ln w="158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accent6"/>
                </a:solidFill>
                <a:latin typeface="微软雅黑" panose="020B0503020204020204" charset="-122"/>
                <a:ea typeface="微软雅黑" panose="020B0503020204020204" charset="-122"/>
              </a:rPr>
              <a:t>03</a:t>
            </a:r>
          </a:p>
        </p:txBody>
      </p:sp>
      <p:sp>
        <p:nvSpPr>
          <p:cNvPr id="24" name="矩形 23"/>
          <p:cNvSpPr/>
          <p:nvPr/>
        </p:nvSpPr>
        <p:spPr>
          <a:xfrm>
            <a:off x="4734025" y="2991485"/>
            <a:ext cx="683260" cy="683260"/>
          </a:xfrm>
          <a:prstGeom prst="rect">
            <a:avLst/>
          </a:prstGeom>
          <a:noFill/>
          <a:ln w="158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solidFill>
                  <a:schemeClr val="accent6"/>
                </a:solidFill>
                <a:latin typeface="微软雅黑" panose="020B0503020204020204" charset="-122"/>
                <a:ea typeface="微软雅黑" panose="020B0503020204020204" charset="-122"/>
              </a:rPr>
              <a:t>0</a:t>
            </a:r>
            <a:r>
              <a:rPr lang="en-US" altLang="zh-TW" sz="2800" b="1" dirty="0">
                <a:solidFill>
                  <a:schemeClr val="accent6"/>
                </a:solidFill>
                <a:latin typeface="微软雅黑" panose="020B0503020204020204" charset="-122"/>
                <a:ea typeface="微软雅黑" panose="020B0503020204020204" charset="-122"/>
              </a:rPr>
              <a:t>4</a:t>
            </a:r>
            <a:endParaRPr lang="en-US" altLang="zh-CN" sz="2800" b="1" dirty="0">
              <a:solidFill>
                <a:schemeClr val="accent6"/>
              </a:solidFill>
              <a:latin typeface="微软雅黑" panose="020B0503020204020204" charset="-122"/>
              <a:ea typeface="微软雅黑" panose="020B0503020204020204" charset="-122"/>
            </a:endParaRPr>
          </a:p>
        </p:txBody>
      </p:sp>
      <p:sp>
        <p:nvSpPr>
          <p:cNvPr id="26" name="文本框 25"/>
          <p:cNvSpPr txBox="1"/>
          <p:nvPr/>
        </p:nvSpPr>
        <p:spPr>
          <a:xfrm>
            <a:off x="5608821" y="1350595"/>
            <a:ext cx="5301615" cy="707886"/>
          </a:xfrm>
          <a:prstGeom prst="rect">
            <a:avLst/>
          </a:prstGeom>
          <a:noFill/>
        </p:spPr>
        <p:txBody>
          <a:bodyPr wrap="square" rtlCol="0">
            <a:spAutoFit/>
          </a:bodyPr>
          <a:lstStyle/>
          <a:p>
            <a:r>
              <a:rPr lang="en-US" altLang="zh-TW" sz="2000" dirty="0">
                <a:latin typeface="Arial" panose="020B0604020202020204" pitchFamily="34" charset="0"/>
                <a:cs typeface="Arial" panose="020B0604020202020204" pitchFamily="34" charset="0"/>
              </a:rPr>
              <a:t>Organization as Network of Relations and Conflicts</a:t>
            </a:r>
          </a:p>
        </p:txBody>
      </p:sp>
      <p:sp>
        <p:nvSpPr>
          <p:cNvPr id="27" name="文本框 26"/>
          <p:cNvSpPr txBox="1"/>
          <p:nvPr/>
        </p:nvSpPr>
        <p:spPr>
          <a:xfrm>
            <a:off x="5608817" y="2291368"/>
            <a:ext cx="5301615" cy="400110"/>
          </a:xfrm>
          <a:prstGeom prst="rect">
            <a:avLst/>
          </a:prstGeom>
          <a:noFill/>
        </p:spPr>
        <p:txBody>
          <a:bodyPr wrap="square" rtlCol="0">
            <a:spAutoFit/>
          </a:bodyPr>
          <a:lstStyle/>
          <a:p>
            <a:r>
              <a:rPr lang="en-US" altLang="zh-TW" sz="2000" dirty="0">
                <a:latin typeface="Arial" panose="020B0604020202020204" pitchFamily="34" charset="0"/>
                <a:cs typeface="Arial" panose="020B0604020202020204" pitchFamily="34" charset="0"/>
              </a:rPr>
              <a:t>Nature of Conflict</a:t>
            </a:r>
          </a:p>
        </p:txBody>
      </p:sp>
      <p:sp>
        <p:nvSpPr>
          <p:cNvPr id="28" name="文本框 27"/>
          <p:cNvSpPr txBox="1"/>
          <p:nvPr/>
        </p:nvSpPr>
        <p:spPr>
          <a:xfrm>
            <a:off x="5608818" y="3211458"/>
            <a:ext cx="5301615" cy="400110"/>
          </a:xfrm>
          <a:prstGeom prst="rect">
            <a:avLst/>
          </a:prstGeom>
          <a:noFill/>
        </p:spPr>
        <p:txBody>
          <a:bodyPr wrap="square" rtlCol="0">
            <a:spAutoFit/>
          </a:bodyPr>
          <a:lstStyle/>
          <a:p>
            <a:r>
              <a:rPr lang="en-US" altLang="zh-TW" sz="2000" dirty="0">
                <a:latin typeface="Arial" panose="020B0604020202020204" pitchFamily="34" charset="0"/>
                <a:cs typeface="Arial" panose="020B0604020202020204" pitchFamily="34" charset="0"/>
              </a:rPr>
              <a:t>Sources of Conflict</a:t>
            </a:r>
          </a:p>
        </p:txBody>
      </p:sp>
      <p:sp>
        <p:nvSpPr>
          <p:cNvPr id="17" name="矩形 16"/>
          <p:cNvSpPr/>
          <p:nvPr/>
        </p:nvSpPr>
        <p:spPr>
          <a:xfrm>
            <a:off x="4734025" y="3802300"/>
            <a:ext cx="683260" cy="683260"/>
          </a:xfrm>
          <a:prstGeom prst="rect">
            <a:avLst/>
          </a:prstGeom>
          <a:noFill/>
          <a:ln w="158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solidFill>
                  <a:schemeClr val="accent6"/>
                </a:solidFill>
                <a:latin typeface="微软雅黑" panose="020B0503020204020204" charset="-122"/>
                <a:ea typeface="微软雅黑" panose="020B0503020204020204" charset="-122"/>
              </a:rPr>
              <a:t>0</a:t>
            </a:r>
            <a:r>
              <a:rPr lang="en-US" altLang="zh-TW" sz="2800" b="1" dirty="0" smtClean="0">
                <a:solidFill>
                  <a:schemeClr val="accent6"/>
                </a:solidFill>
                <a:latin typeface="微软雅黑" panose="020B0503020204020204" charset="-122"/>
                <a:ea typeface="微软雅黑" panose="020B0503020204020204" charset="-122"/>
              </a:rPr>
              <a:t>5</a:t>
            </a:r>
            <a:endParaRPr lang="en-US" altLang="zh-CN" sz="2800" b="1" dirty="0">
              <a:solidFill>
                <a:schemeClr val="accent6"/>
              </a:solidFill>
              <a:latin typeface="微软雅黑" panose="020B0503020204020204" charset="-122"/>
              <a:ea typeface="微软雅黑" panose="020B0503020204020204" charset="-122"/>
            </a:endParaRPr>
          </a:p>
        </p:txBody>
      </p:sp>
      <p:sp>
        <p:nvSpPr>
          <p:cNvPr id="18" name="矩形 17"/>
          <p:cNvSpPr/>
          <p:nvPr/>
        </p:nvSpPr>
        <p:spPr>
          <a:xfrm>
            <a:off x="4734025" y="4585428"/>
            <a:ext cx="683260" cy="683260"/>
          </a:xfrm>
          <a:prstGeom prst="rect">
            <a:avLst/>
          </a:prstGeom>
          <a:noFill/>
          <a:ln w="158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solidFill>
                  <a:schemeClr val="accent6"/>
                </a:solidFill>
                <a:latin typeface="微软雅黑" panose="020B0503020204020204" charset="-122"/>
                <a:ea typeface="微软雅黑" panose="020B0503020204020204" charset="-122"/>
              </a:rPr>
              <a:t>0</a:t>
            </a:r>
            <a:r>
              <a:rPr lang="en-US" altLang="zh-TW" sz="2800" b="1" dirty="0" smtClean="0">
                <a:solidFill>
                  <a:schemeClr val="accent6"/>
                </a:solidFill>
                <a:latin typeface="微软雅黑" panose="020B0503020204020204" charset="-122"/>
                <a:ea typeface="微软雅黑" panose="020B0503020204020204" charset="-122"/>
              </a:rPr>
              <a:t>6</a:t>
            </a:r>
            <a:endParaRPr lang="en-US" altLang="zh-CN" sz="2800" b="1" dirty="0">
              <a:solidFill>
                <a:schemeClr val="accent6"/>
              </a:solidFill>
              <a:latin typeface="微软雅黑" panose="020B0503020204020204" charset="-122"/>
              <a:ea typeface="微软雅黑" panose="020B0503020204020204" charset="-122"/>
            </a:endParaRPr>
          </a:p>
        </p:txBody>
      </p:sp>
      <p:sp>
        <p:nvSpPr>
          <p:cNvPr id="19" name="矩形 18"/>
          <p:cNvSpPr/>
          <p:nvPr/>
        </p:nvSpPr>
        <p:spPr>
          <a:xfrm>
            <a:off x="4734025" y="5421088"/>
            <a:ext cx="683260" cy="683260"/>
          </a:xfrm>
          <a:prstGeom prst="rect">
            <a:avLst/>
          </a:prstGeom>
          <a:noFill/>
          <a:ln w="158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solidFill>
                  <a:schemeClr val="accent6"/>
                </a:solidFill>
                <a:latin typeface="微软雅黑" panose="020B0503020204020204" charset="-122"/>
                <a:ea typeface="微软雅黑" panose="020B0503020204020204" charset="-122"/>
              </a:rPr>
              <a:t>0</a:t>
            </a:r>
            <a:r>
              <a:rPr lang="en-US" altLang="zh-TW" sz="2800" b="1" dirty="0">
                <a:solidFill>
                  <a:schemeClr val="accent6"/>
                </a:solidFill>
                <a:latin typeface="微软雅黑" panose="020B0503020204020204" charset="-122"/>
                <a:ea typeface="微软雅黑" panose="020B0503020204020204" charset="-122"/>
              </a:rPr>
              <a:t>7</a:t>
            </a:r>
            <a:endParaRPr lang="en-US" altLang="zh-CN" sz="2800" b="1" dirty="0">
              <a:solidFill>
                <a:schemeClr val="accent6"/>
              </a:solidFill>
              <a:latin typeface="微软雅黑" panose="020B0503020204020204" charset="-122"/>
              <a:ea typeface="微软雅黑" panose="020B0503020204020204" charset="-122"/>
            </a:endParaRPr>
          </a:p>
        </p:txBody>
      </p:sp>
      <p:sp>
        <p:nvSpPr>
          <p:cNvPr id="32" name="文本框 27"/>
          <p:cNvSpPr txBox="1"/>
          <p:nvPr/>
        </p:nvSpPr>
        <p:spPr>
          <a:xfrm>
            <a:off x="5608821" y="3943875"/>
            <a:ext cx="5301615" cy="400110"/>
          </a:xfrm>
          <a:prstGeom prst="rect">
            <a:avLst/>
          </a:prstGeom>
          <a:noFill/>
        </p:spPr>
        <p:txBody>
          <a:bodyPr wrap="square" rtlCol="0">
            <a:spAutoFit/>
          </a:bodyPr>
          <a:lstStyle/>
          <a:p>
            <a:r>
              <a:rPr lang="en-US" altLang="zh-TW" sz="2000" dirty="0">
                <a:latin typeface="Arial" panose="020B0604020202020204" pitchFamily="34" charset="0"/>
                <a:cs typeface="Arial" panose="020B0604020202020204" pitchFamily="34" charset="0"/>
              </a:rPr>
              <a:t>Processes and Dynamics of Conflict</a:t>
            </a:r>
          </a:p>
        </p:txBody>
      </p:sp>
      <p:sp>
        <p:nvSpPr>
          <p:cNvPr id="33" name="文本框 27"/>
          <p:cNvSpPr txBox="1"/>
          <p:nvPr/>
        </p:nvSpPr>
        <p:spPr>
          <a:xfrm>
            <a:off x="5608819" y="4727003"/>
            <a:ext cx="5301615" cy="400110"/>
          </a:xfrm>
          <a:prstGeom prst="rect">
            <a:avLst/>
          </a:prstGeom>
          <a:noFill/>
        </p:spPr>
        <p:txBody>
          <a:bodyPr wrap="square" rtlCol="0">
            <a:spAutoFit/>
          </a:bodyPr>
          <a:lstStyle/>
          <a:p>
            <a:r>
              <a:rPr lang="en-US" altLang="zh-TW" sz="2000" dirty="0">
                <a:latin typeface="Arial" panose="020B0604020202020204" pitchFamily="34" charset="0"/>
                <a:cs typeface="Arial" panose="020B0604020202020204" pitchFamily="34" charset="0"/>
              </a:rPr>
              <a:t>Classification of Conflict</a:t>
            </a:r>
          </a:p>
        </p:txBody>
      </p:sp>
      <p:sp>
        <p:nvSpPr>
          <p:cNvPr id="34" name="文本框 27"/>
          <p:cNvSpPr txBox="1"/>
          <p:nvPr/>
        </p:nvSpPr>
        <p:spPr>
          <a:xfrm>
            <a:off x="5608821" y="5562663"/>
            <a:ext cx="5301615" cy="400110"/>
          </a:xfrm>
          <a:prstGeom prst="rect">
            <a:avLst/>
          </a:prstGeom>
          <a:noFill/>
        </p:spPr>
        <p:txBody>
          <a:bodyPr wrap="square" rtlCol="0">
            <a:spAutoFit/>
          </a:bodyPr>
          <a:lstStyle/>
          <a:p>
            <a:r>
              <a:rPr lang="en-US" altLang="zh-TW" sz="2000" dirty="0">
                <a:latin typeface="Arial" panose="020B0604020202020204" pitchFamily="34" charset="0"/>
                <a:cs typeface="Arial" panose="020B0604020202020204" pitchFamily="34" charset="0"/>
              </a:rPr>
              <a:t>Strategy and Management of Conflict</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anim calcmode="lin" valueType="num">
                                      <p:cBhvr>
                                        <p:cTn id="12" dur="500" fill="hold"/>
                                        <p:tgtEl>
                                          <p:spTgt spid="10"/>
                                        </p:tgtEl>
                                        <p:attrNameLst>
                                          <p:attrName>ppt_x</p:attrName>
                                        </p:attrNameLst>
                                      </p:cBhvr>
                                      <p:tavLst>
                                        <p:tav tm="0">
                                          <p:val>
                                            <p:strVal val="#ppt_x"/>
                                          </p:val>
                                        </p:tav>
                                        <p:tav tm="100000">
                                          <p:val>
                                            <p:strVal val="#ppt_x"/>
                                          </p:val>
                                        </p:tav>
                                      </p:tavLst>
                                    </p:anim>
                                    <p:anim calcmode="lin" valueType="num">
                                      <p:cBhvr>
                                        <p:cTn id="13" dur="5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38924"/>
                                        </p:tgtEl>
                                        <p:attrNameLst>
                                          <p:attrName>style.visibility</p:attrName>
                                        </p:attrNameLst>
                                      </p:cBhvr>
                                      <p:to>
                                        <p:strVal val="visible"/>
                                      </p:to>
                                    </p:set>
                                    <p:anim calcmode="lin" valueType="num">
                                      <p:cBhvr>
                                        <p:cTn id="17" dur="500" fill="hold"/>
                                        <p:tgtEl>
                                          <p:spTgt spid="38924"/>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38924"/>
                                        </p:tgtEl>
                                        <p:attrNameLst>
                                          <p:attrName>ppt_y</p:attrName>
                                        </p:attrNameLst>
                                      </p:cBhvr>
                                      <p:tavLst>
                                        <p:tav tm="0">
                                          <p:val>
                                            <p:strVal val="#ppt_y"/>
                                          </p:val>
                                        </p:tav>
                                        <p:tav tm="100000">
                                          <p:val>
                                            <p:strVal val="#ppt_y"/>
                                          </p:val>
                                        </p:tav>
                                      </p:tavLst>
                                    </p:anim>
                                    <p:anim calcmode="lin" valueType="num">
                                      <p:cBhvr>
                                        <p:cTn id="19" dur="500" fill="hold"/>
                                        <p:tgtEl>
                                          <p:spTgt spid="38924"/>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38924"/>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38924"/>
                                        </p:tgtEl>
                                      </p:cBhvr>
                                    </p:animEffect>
                                  </p:childTnLst>
                                </p:cTn>
                              </p:par>
                            </p:childTnLst>
                          </p:cTn>
                        </p:par>
                        <p:par>
                          <p:cTn id="22" fill="hold">
                            <p:stCondLst>
                              <p:cond delay="2900"/>
                            </p:stCondLst>
                            <p:childTnLst>
                              <p:par>
                                <p:cTn id="23" presetID="53" presetClass="entr" presetSubtype="16"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childTnLst>
                                </p:cTn>
                              </p:par>
                            </p:childTnLst>
                          </p:cTn>
                        </p:par>
                        <p:par>
                          <p:cTn id="28" fill="hold">
                            <p:stCondLst>
                              <p:cond delay="3400"/>
                            </p:stCondLst>
                            <p:childTnLst>
                              <p:par>
                                <p:cTn id="29" presetID="20" presetClass="entr" presetSubtype="0"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wedge">
                                      <p:cBhvr>
                                        <p:cTn id="31" dur="500"/>
                                        <p:tgtEl>
                                          <p:spTgt spid="47"/>
                                        </p:tgtEl>
                                      </p:cBhvr>
                                    </p:animEffect>
                                  </p:childTnLst>
                                </p:cTn>
                              </p:par>
                            </p:childTnLst>
                          </p:cTn>
                        </p:par>
                        <p:par>
                          <p:cTn id="32" fill="hold">
                            <p:stCondLst>
                              <p:cond delay="39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4400"/>
                            </p:stCondLst>
                            <p:childTnLst>
                              <p:par>
                                <p:cTn id="39" presetID="22" presetClass="entr" presetSubtype="8"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left)">
                                      <p:cBhvr>
                                        <p:cTn id="41" dur="500"/>
                                        <p:tgtEl>
                                          <p:spTgt spid="16"/>
                                        </p:tgtEl>
                                      </p:cBhvr>
                                    </p:animEffect>
                                  </p:childTnLst>
                                </p:cTn>
                              </p:par>
                            </p:childTnLst>
                          </p:cTn>
                        </p:par>
                        <p:par>
                          <p:cTn id="42" fill="hold">
                            <p:stCondLst>
                              <p:cond delay="4900"/>
                            </p:stCondLst>
                            <p:childTnLst>
                              <p:par>
                                <p:cTn id="43" presetID="53" presetClass="entr" presetSubtype="16"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5400"/>
                            </p:stCondLst>
                            <p:childTnLst>
                              <p:par>
                                <p:cTn id="49" presetID="22" presetClass="entr" presetSubtype="8"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left)">
                                      <p:cBhvr>
                                        <p:cTn id="51" dur="500"/>
                                        <p:tgtEl>
                                          <p:spTgt spid="26"/>
                                        </p:tgtEl>
                                      </p:cBhvr>
                                    </p:animEffect>
                                  </p:childTnLst>
                                </p:cTn>
                              </p:par>
                            </p:childTnLst>
                          </p:cTn>
                        </p:par>
                        <p:par>
                          <p:cTn id="52" fill="hold">
                            <p:stCondLst>
                              <p:cond delay="5900"/>
                            </p:stCondLst>
                            <p:childTnLst>
                              <p:par>
                                <p:cTn id="53" presetID="53" presetClass="entr" presetSubtype="16"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p:cTn id="55" dur="500" fill="hold"/>
                                        <p:tgtEl>
                                          <p:spTgt spid="22"/>
                                        </p:tgtEl>
                                        <p:attrNameLst>
                                          <p:attrName>ppt_w</p:attrName>
                                        </p:attrNameLst>
                                      </p:cBhvr>
                                      <p:tavLst>
                                        <p:tav tm="0">
                                          <p:val>
                                            <p:fltVal val="0"/>
                                          </p:val>
                                        </p:tav>
                                        <p:tav tm="100000">
                                          <p:val>
                                            <p:strVal val="#ppt_w"/>
                                          </p:val>
                                        </p:tav>
                                      </p:tavLst>
                                    </p:anim>
                                    <p:anim calcmode="lin" valueType="num">
                                      <p:cBhvr>
                                        <p:cTn id="56" dur="500" fill="hold"/>
                                        <p:tgtEl>
                                          <p:spTgt spid="22"/>
                                        </p:tgtEl>
                                        <p:attrNameLst>
                                          <p:attrName>ppt_h</p:attrName>
                                        </p:attrNameLst>
                                      </p:cBhvr>
                                      <p:tavLst>
                                        <p:tav tm="0">
                                          <p:val>
                                            <p:fltVal val="0"/>
                                          </p:val>
                                        </p:tav>
                                        <p:tav tm="100000">
                                          <p:val>
                                            <p:strVal val="#ppt_h"/>
                                          </p:val>
                                        </p:tav>
                                      </p:tavLst>
                                    </p:anim>
                                    <p:animEffect transition="in" filter="fade">
                                      <p:cBhvr>
                                        <p:cTn id="57" dur="500"/>
                                        <p:tgtEl>
                                          <p:spTgt spid="22"/>
                                        </p:tgtEl>
                                      </p:cBhvr>
                                    </p:animEffect>
                                  </p:childTnLst>
                                </p:cTn>
                              </p:par>
                            </p:childTnLst>
                          </p:cTn>
                        </p:par>
                        <p:par>
                          <p:cTn id="58" fill="hold">
                            <p:stCondLst>
                              <p:cond delay="6400"/>
                            </p:stCondLst>
                            <p:childTnLst>
                              <p:par>
                                <p:cTn id="59" presetID="22" presetClass="entr" presetSubtype="8"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left)">
                                      <p:cBhvr>
                                        <p:cTn id="61" dur="500"/>
                                        <p:tgtEl>
                                          <p:spTgt spid="27"/>
                                        </p:tgtEl>
                                      </p:cBhvr>
                                    </p:animEffect>
                                  </p:childTnLst>
                                </p:cTn>
                              </p:par>
                            </p:childTnLst>
                          </p:cTn>
                        </p:par>
                        <p:par>
                          <p:cTn id="62" fill="hold">
                            <p:stCondLst>
                              <p:cond delay="6900"/>
                            </p:stCondLst>
                            <p:childTnLst>
                              <p:par>
                                <p:cTn id="63" presetID="53" presetClass="entr" presetSubtype="16"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p:cTn id="65" dur="500" fill="hold"/>
                                        <p:tgtEl>
                                          <p:spTgt spid="24"/>
                                        </p:tgtEl>
                                        <p:attrNameLst>
                                          <p:attrName>ppt_w</p:attrName>
                                        </p:attrNameLst>
                                      </p:cBhvr>
                                      <p:tavLst>
                                        <p:tav tm="0">
                                          <p:val>
                                            <p:fltVal val="0"/>
                                          </p:val>
                                        </p:tav>
                                        <p:tav tm="100000">
                                          <p:val>
                                            <p:strVal val="#ppt_w"/>
                                          </p:val>
                                        </p:tav>
                                      </p:tavLst>
                                    </p:anim>
                                    <p:anim calcmode="lin" valueType="num">
                                      <p:cBhvr>
                                        <p:cTn id="66" dur="500" fill="hold"/>
                                        <p:tgtEl>
                                          <p:spTgt spid="24"/>
                                        </p:tgtEl>
                                        <p:attrNameLst>
                                          <p:attrName>ppt_h</p:attrName>
                                        </p:attrNameLst>
                                      </p:cBhvr>
                                      <p:tavLst>
                                        <p:tav tm="0">
                                          <p:val>
                                            <p:fltVal val="0"/>
                                          </p:val>
                                        </p:tav>
                                        <p:tav tm="100000">
                                          <p:val>
                                            <p:strVal val="#ppt_h"/>
                                          </p:val>
                                        </p:tav>
                                      </p:tavLst>
                                    </p:anim>
                                    <p:animEffect transition="in" filter="fade">
                                      <p:cBhvr>
                                        <p:cTn id="67" dur="500"/>
                                        <p:tgtEl>
                                          <p:spTgt spid="24"/>
                                        </p:tgtEl>
                                      </p:cBhvr>
                                    </p:animEffect>
                                  </p:childTnLst>
                                </p:cTn>
                              </p:par>
                            </p:childTnLst>
                          </p:cTn>
                        </p:par>
                        <p:par>
                          <p:cTn id="68" fill="hold">
                            <p:stCondLst>
                              <p:cond delay="740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9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childTnLst>
                          </p:cTn>
                        </p:par>
                        <p:par>
                          <p:cTn id="78" fill="hold">
                            <p:stCondLst>
                              <p:cond delay="8400"/>
                            </p:stCondLst>
                            <p:childTnLst>
                              <p:par>
                                <p:cTn id="79" presetID="53" presetClass="entr" presetSubtype="16"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 calcmode="lin" valueType="num">
                                      <p:cBhvr>
                                        <p:cTn id="81" dur="500" fill="hold"/>
                                        <p:tgtEl>
                                          <p:spTgt spid="18"/>
                                        </p:tgtEl>
                                        <p:attrNameLst>
                                          <p:attrName>ppt_w</p:attrName>
                                        </p:attrNameLst>
                                      </p:cBhvr>
                                      <p:tavLst>
                                        <p:tav tm="0">
                                          <p:val>
                                            <p:fltVal val="0"/>
                                          </p:val>
                                        </p:tav>
                                        <p:tav tm="100000">
                                          <p:val>
                                            <p:strVal val="#ppt_w"/>
                                          </p:val>
                                        </p:tav>
                                      </p:tavLst>
                                    </p:anim>
                                    <p:anim calcmode="lin" valueType="num">
                                      <p:cBhvr>
                                        <p:cTn id="82" dur="500" fill="hold"/>
                                        <p:tgtEl>
                                          <p:spTgt spid="18"/>
                                        </p:tgtEl>
                                        <p:attrNameLst>
                                          <p:attrName>ppt_h</p:attrName>
                                        </p:attrNameLst>
                                      </p:cBhvr>
                                      <p:tavLst>
                                        <p:tav tm="0">
                                          <p:val>
                                            <p:fltVal val="0"/>
                                          </p:val>
                                        </p:tav>
                                        <p:tav tm="100000">
                                          <p:val>
                                            <p:strVal val="#ppt_h"/>
                                          </p:val>
                                        </p:tav>
                                      </p:tavLst>
                                    </p:anim>
                                    <p:animEffect transition="in" filter="fade">
                                      <p:cBhvr>
                                        <p:cTn id="83" dur="500"/>
                                        <p:tgtEl>
                                          <p:spTgt spid="18"/>
                                        </p:tgtEl>
                                      </p:cBhvr>
                                    </p:animEffect>
                                  </p:childTnLst>
                                </p:cTn>
                              </p:par>
                            </p:childTnLst>
                          </p:cTn>
                        </p:par>
                        <p:par>
                          <p:cTn id="84" fill="hold">
                            <p:stCondLst>
                              <p:cond delay="89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400"/>
                            </p:stCondLst>
                            <p:childTnLst>
                              <p:par>
                                <p:cTn id="91" presetID="22" presetClass="entr" presetSubtype="8"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wipe(left)">
                                      <p:cBhvr>
                                        <p:cTn id="93" dur="500"/>
                                        <p:tgtEl>
                                          <p:spTgt spid="32"/>
                                        </p:tgtEl>
                                      </p:cBhvr>
                                    </p:animEffect>
                                  </p:childTnLst>
                                </p:cTn>
                              </p:par>
                            </p:childTnLst>
                          </p:cTn>
                        </p:par>
                        <p:par>
                          <p:cTn id="94" fill="hold">
                            <p:stCondLst>
                              <p:cond delay="9900"/>
                            </p:stCondLst>
                            <p:childTnLst>
                              <p:par>
                                <p:cTn id="95" presetID="22" presetClass="entr" presetSubtype="8" fill="hold" grpId="0" nodeType="after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wipe(left)">
                                      <p:cBhvr>
                                        <p:cTn id="97" dur="500"/>
                                        <p:tgtEl>
                                          <p:spTgt spid="33"/>
                                        </p:tgtEl>
                                      </p:cBhvr>
                                    </p:animEffect>
                                  </p:childTnLst>
                                </p:cTn>
                              </p:par>
                            </p:childTnLst>
                          </p:cTn>
                        </p:par>
                        <p:par>
                          <p:cTn id="98" fill="hold">
                            <p:stCondLst>
                              <p:cond delay="1040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8924" grpId="0"/>
      <p:bldP spid="47" grpId="0" bldLvl="0" animBg="1"/>
      <p:bldP spid="46" grpId="0" bldLvl="0" animBg="1"/>
      <p:bldP spid="11" grpId="0" bldLvl="0" animBg="1"/>
      <p:bldP spid="16" grpId="0"/>
      <p:bldP spid="20" grpId="0" bldLvl="0" animBg="1"/>
      <p:bldP spid="22" grpId="0" bldLvl="0" animBg="1"/>
      <p:bldP spid="24" grpId="0" bldLvl="0" animBg="1"/>
      <p:bldP spid="26" grpId="0"/>
      <p:bldP spid="27" grpId="0"/>
      <p:bldP spid="28" grpId="0"/>
      <p:bldP spid="17" grpId="0" bldLvl="0" animBg="1"/>
      <p:bldP spid="18" grpId="0" bldLvl="0" animBg="1"/>
      <p:bldP spid="19" grpId="0" bldLvl="0" animBg="1"/>
      <p:bldP spid="32" grpId="0"/>
      <p:bldP spid="33" grpId="0"/>
      <p:bldP spid="3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4605"/>
            <a:ext cx="3234055" cy="68878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10" name="组合 9"/>
          <p:cNvGrpSpPr/>
          <p:nvPr/>
        </p:nvGrpSpPr>
        <p:grpSpPr>
          <a:xfrm>
            <a:off x="705485" y="400685"/>
            <a:ext cx="3380740" cy="6057900"/>
            <a:chOff x="937" y="408"/>
            <a:chExt cx="5572" cy="9984"/>
          </a:xfrm>
        </p:grpSpPr>
        <p:pic>
          <p:nvPicPr>
            <p:cNvPr id="8" name="图片 7" descr="152acf029905ac480b705aeefc976e08"/>
            <p:cNvPicPr>
              <a:picLocks noChangeAspect="1"/>
            </p:cNvPicPr>
            <p:nvPr/>
          </p:nvPicPr>
          <p:blipFill>
            <a:blip r:embed="rId3"/>
            <a:srcRect r="64823"/>
            <a:stretch>
              <a:fillRect/>
            </a:stretch>
          </p:blipFill>
          <p:spPr>
            <a:xfrm>
              <a:off x="937" y="408"/>
              <a:ext cx="5572" cy="9984"/>
            </a:xfrm>
            <a:prstGeom prst="rect">
              <a:avLst/>
            </a:prstGeom>
          </p:spPr>
        </p:pic>
        <p:sp>
          <p:nvSpPr>
            <p:cNvPr id="9" name="矩形 8"/>
            <p:cNvSpPr/>
            <p:nvPr/>
          </p:nvSpPr>
          <p:spPr>
            <a:xfrm>
              <a:off x="937" y="408"/>
              <a:ext cx="5572" cy="9983"/>
            </a:xfrm>
            <a:prstGeom prst="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924" name="文本框 5"/>
          <p:cNvSpPr txBox="1"/>
          <p:nvPr/>
        </p:nvSpPr>
        <p:spPr>
          <a:xfrm>
            <a:off x="1039236" y="759838"/>
            <a:ext cx="2928879" cy="1569660"/>
          </a:xfrm>
          <a:prstGeom prst="rect">
            <a:avLst/>
          </a:prstGeom>
          <a:noFill/>
          <a:ln w="9525">
            <a:noFill/>
          </a:ln>
        </p:spPr>
        <p:txBody>
          <a:bodyPr wrap="none">
            <a:spAutoFit/>
          </a:bodyPr>
          <a:lstStyle/>
          <a:p>
            <a:pPr algn="r"/>
            <a:r>
              <a:rPr lang="en-US" altLang="zh-TW" sz="3600" dirty="0"/>
              <a:t>Brief </a:t>
            </a:r>
            <a:r>
              <a:rPr lang="en-US" altLang="zh-TW" sz="3600" dirty="0" smtClean="0"/>
              <a:t>Contents</a:t>
            </a:r>
          </a:p>
          <a:p>
            <a:pPr algn="r"/>
            <a:r>
              <a:rPr lang="en-US" altLang="zh-TW" sz="2400" dirty="0"/>
              <a:t>Managing negotiation</a:t>
            </a:r>
            <a:endParaRPr lang="zh-TW" altLang="en-US" sz="2400" dirty="0"/>
          </a:p>
          <a:p>
            <a:pPr algn="r"/>
            <a:endParaRPr lang="en-US" altLang="zh-CN" sz="3600" b="1" dirty="0">
              <a:solidFill>
                <a:schemeClr val="bg1"/>
              </a:solidFill>
              <a:latin typeface="微软雅黑" panose="020B0503020204020204" charset="-122"/>
              <a:ea typeface="微软雅黑" panose="020B0503020204020204" charset="-122"/>
            </a:endParaRPr>
          </a:p>
        </p:txBody>
      </p:sp>
      <p:sp>
        <p:nvSpPr>
          <p:cNvPr id="47" name="矩形 46"/>
          <p:cNvSpPr/>
          <p:nvPr/>
        </p:nvSpPr>
        <p:spPr>
          <a:xfrm>
            <a:off x="3191510" y="2015173"/>
            <a:ext cx="476250" cy="476250"/>
          </a:xfrm>
          <a:prstGeom prst="rect">
            <a:avLst/>
          </a:prstGeom>
          <a:noFill/>
          <a:ln>
            <a:solidFill>
              <a:schemeClr val="bg1">
                <a:alpha val="74902"/>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6" name="矩形 45"/>
          <p:cNvSpPr/>
          <p:nvPr/>
        </p:nvSpPr>
        <p:spPr>
          <a:xfrm>
            <a:off x="3380423" y="1853248"/>
            <a:ext cx="476250" cy="47625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矩形 10"/>
          <p:cNvSpPr/>
          <p:nvPr/>
        </p:nvSpPr>
        <p:spPr>
          <a:xfrm>
            <a:off x="4203165" y="533567"/>
            <a:ext cx="683260" cy="683260"/>
          </a:xfrm>
          <a:prstGeom prst="rect">
            <a:avLst/>
          </a:prstGeom>
          <a:noFill/>
          <a:ln w="158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solidFill>
                  <a:schemeClr val="accent6"/>
                </a:solidFill>
                <a:latin typeface="微软雅黑" panose="020B0503020204020204" charset="-122"/>
                <a:ea typeface="微软雅黑" panose="020B0503020204020204" charset="-122"/>
              </a:rPr>
              <a:t>0</a:t>
            </a:r>
            <a:r>
              <a:rPr lang="en-US" altLang="zh-TW" sz="2800" b="1" dirty="0" smtClean="0">
                <a:solidFill>
                  <a:schemeClr val="accent6"/>
                </a:solidFill>
                <a:latin typeface="微软雅黑" panose="020B0503020204020204" charset="-122"/>
                <a:ea typeface="微软雅黑" panose="020B0503020204020204" charset="-122"/>
              </a:rPr>
              <a:t>8</a:t>
            </a:r>
            <a:endParaRPr lang="en-US" altLang="zh-CN" sz="2800" b="1" dirty="0">
              <a:solidFill>
                <a:schemeClr val="accent6"/>
              </a:solidFill>
              <a:latin typeface="微软雅黑" panose="020B0503020204020204" charset="-122"/>
              <a:ea typeface="微软雅黑" panose="020B0503020204020204" charset="-122"/>
            </a:endParaRPr>
          </a:p>
        </p:txBody>
      </p:sp>
      <p:sp>
        <p:nvSpPr>
          <p:cNvPr id="16" name="文本框 15"/>
          <p:cNvSpPr txBox="1"/>
          <p:nvPr/>
        </p:nvSpPr>
        <p:spPr>
          <a:xfrm>
            <a:off x="5102993" y="685967"/>
            <a:ext cx="2717038" cy="369332"/>
          </a:xfrm>
          <a:prstGeom prst="rect">
            <a:avLst/>
          </a:prstGeom>
          <a:noFill/>
        </p:spPr>
        <p:txBody>
          <a:bodyPr wrap="square" rtlCol="0">
            <a:spAutoFit/>
          </a:bodyPr>
          <a:lstStyle/>
          <a:p>
            <a:r>
              <a:rPr lang="en-US" altLang="zh-TW" dirty="0"/>
              <a:t>Managing negotiation</a:t>
            </a:r>
            <a:endParaRPr lang="zh-TW" altLang="en-US" dirty="0"/>
          </a:p>
        </p:txBody>
      </p:sp>
      <p:sp>
        <p:nvSpPr>
          <p:cNvPr id="20" name="矩形 19"/>
          <p:cNvSpPr/>
          <p:nvPr/>
        </p:nvSpPr>
        <p:spPr>
          <a:xfrm>
            <a:off x="4203165" y="1370027"/>
            <a:ext cx="683260" cy="683260"/>
          </a:xfrm>
          <a:prstGeom prst="rect">
            <a:avLst/>
          </a:prstGeom>
          <a:noFill/>
          <a:ln w="158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solidFill>
                  <a:schemeClr val="accent6"/>
                </a:solidFill>
                <a:latin typeface="微软雅黑" panose="020B0503020204020204" charset="-122"/>
                <a:ea typeface="微软雅黑" panose="020B0503020204020204" charset="-122"/>
              </a:rPr>
              <a:t>0</a:t>
            </a:r>
            <a:r>
              <a:rPr lang="en-US" altLang="zh-TW" sz="2800" b="1" dirty="0" smtClean="0">
                <a:solidFill>
                  <a:schemeClr val="accent6"/>
                </a:solidFill>
                <a:latin typeface="微软雅黑" panose="020B0503020204020204" charset="-122"/>
                <a:ea typeface="微软雅黑" panose="020B0503020204020204" charset="-122"/>
              </a:rPr>
              <a:t>9</a:t>
            </a:r>
            <a:endParaRPr lang="en-US" altLang="zh-CN" sz="2800" b="1" dirty="0">
              <a:solidFill>
                <a:schemeClr val="accent6"/>
              </a:solidFill>
              <a:latin typeface="微软雅黑" panose="020B0503020204020204" charset="-122"/>
              <a:ea typeface="微软雅黑" panose="020B0503020204020204" charset="-122"/>
            </a:endParaRPr>
          </a:p>
        </p:txBody>
      </p:sp>
      <p:sp>
        <p:nvSpPr>
          <p:cNvPr id="22" name="矩形 21"/>
          <p:cNvSpPr/>
          <p:nvPr/>
        </p:nvSpPr>
        <p:spPr>
          <a:xfrm>
            <a:off x="4203165" y="2160917"/>
            <a:ext cx="683260" cy="683260"/>
          </a:xfrm>
          <a:prstGeom prst="rect">
            <a:avLst/>
          </a:prstGeom>
          <a:noFill/>
          <a:ln w="158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b="1" dirty="0" smtClean="0">
                <a:solidFill>
                  <a:schemeClr val="accent6"/>
                </a:solidFill>
                <a:latin typeface="微软雅黑" panose="020B0503020204020204" charset="-122"/>
                <a:ea typeface="微软雅黑" panose="020B0503020204020204" charset="-122"/>
              </a:rPr>
              <a:t>10</a:t>
            </a:r>
            <a:endParaRPr lang="en-US" altLang="zh-CN" sz="2800" b="1" dirty="0">
              <a:solidFill>
                <a:schemeClr val="accent6"/>
              </a:solidFill>
              <a:latin typeface="微软雅黑" panose="020B0503020204020204" charset="-122"/>
              <a:ea typeface="微软雅黑" panose="020B0503020204020204" charset="-122"/>
            </a:endParaRPr>
          </a:p>
        </p:txBody>
      </p:sp>
      <p:sp>
        <p:nvSpPr>
          <p:cNvPr id="24" name="矩形 23"/>
          <p:cNvSpPr/>
          <p:nvPr/>
        </p:nvSpPr>
        <p:spPr>
          <a:xfrm>
            <a:off x="4203165" y="2976096"/>
            <a:ext cx="683260" cy="683260"/>
          </a:xfrm>
          <a:prstGeom prst="rect">
            <a:avLst/>
          </a:prstGeom>
          <a:noFill/>
          <a:ln w="158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b="1" dirty="0" smtClean="0">
                <a:solidFill>
                  <a:schemeClr val="accent6"/>
                </a:solidFill>
                <a:latin typeface="微软雅黑" panose="020B0503020204020204" charset="-122"/>
                <a:ea typeface="微软雅黑" panose="020B0503020204020204" charset="-122"/>
              </a:rPr>
              <a:t>11</a:t>
            </a:r>
            <a:endParaRPr lang="en-US" altLang="zh-CN" sz="2800" b="1" dirty="0">
              <a:solidFill>
                <a:schemeClr val="accent6"/>
              </a:solidFill>
              <a:latin typeface="微软雅黑" panose="020B0503020204020204" charset="-122"/>
              <a:ea typeface="微软雅黑" panose="020B0503020204020204" charset="-122"/>
            </a:endParaRPr>
          </a:p>
        </p:txBody>
      </p:sp>
      <p:sp>
        <p:nvSpPr>
          <p:cNvPr id="26" name="文本框 25"/>
          <p:cNvSpPr txBox="1"/>
          <p:nvPr/>
        </p:nvSpPr>
        <p:spPr>
          <a:xfrm>
            <a:off x="5038825" y="1526991"/>
            <a:ext cx="2781206" cy="369332"/>
          </a:xfrm>
          <a:prstGeom prst="rect">
            <a:avLst/>
          </a:prstGeom>
          <a:noFill/>
        </p:spPr>
        <p:txBody>
          <a:bodyPr wrap="square" rtlCol="0">
            <a:spAutoFit/>
          </a:bodyPr>
          <a:lstStyle/>
          <a:p>
            <a:r>
              <a:rPr lang="en-US" altLang="zh-TW" dirty="0"/>
              <a:t>Planning for Negotiation</a:t>
            </a:r>
          </a:p>
        </p:txBody>
      </p:sp>
      <p:sp>
        <p:nvSpPr>
          <p:cNvPr id="27" name="文本框 26"/>
          <p:cNvSpPr txBox="1"/>
          <p:nvPr/>
        </p:nvSpPr>
        <p:spPr>
          <a:xfrm>
            <a:off x="5038825" y="2194540"/>
            <a:ext cx="2629301" cy="646331"/>
          </a:xfrm>
          <a:prstGeom prst="rect">
            <a:avLst/>
          </a:prstGeom>
          <a:noFill/>
        </p:spPr>
        <p:txBody>
          <a:bodyPr wrap="square" rtlCol="0">
            <a:spAutoFit/>
          </a:bodyPr>
          <a:lstStyle/>
          <a:p>
            <a:r>
              <a:rPr lang="en-US" altLang="zh-TW" dirty="0"/>
              <a:t>Strategies and Tactics</a:t>
            </a:r>
            <a:r>
              <a:rPr lang="zh-TW" altLang="en-US" dirty="0"/>
              <a:t> </a:t>
            </a:r>
            <a:r>
              <a:rPr lang="en-US" altLang="zh-TW" dirty="0"/>
              <a:t>of </a:t>
            </a:r>
            <a:endParaRPr lang="en-US" altLang="zh-TW" dirty="0" smtClean="0"/>
          </a:p>
          <a:p>
            <a:r>
              <a:rPr lang="en-US" altLang="zh-TW" dirty="0" smtClean="0"/>
              <a:t>Negotiation</a:t>
            </a:r>
            <a:endParaRPr lang="en-US" altLang="zh-TW" dirty="0"/>
          </a:p>
        </p:txBody>
      </p:sp>
      <p:sp>
        <p:nvSpPr>
          <p:cNvPr id="28" name="文本框 27"/>
          <p:cNvSpPr txBox="1"/>
          <p:nvPr/>
        </p:nvSpPr>
        <p:spPr>
          <a:xfrm>
            <a:off x="5038825" y="3133060"/>
            <a:ext cx="2500469" cy="369332"/>
          </a:xfrm>
          <a:prstGeom prst="rect">
            <a:avLst/>
          </a:prstGeom>
          <a:noFill/>
        </p:spPr>
        <p:txBody>
          <a:bodyPr wrap="square" rtlCol="0">
            <a:spAutoFit/>
          </a:bodyPr>
          <a:lstStyle/>
          <a:p>
            <a:r>
              <a:rPr lang="en-US" altLang="zh-TW" dirty="0"/>
              <a:t>Negotiating Processes</a:t>
            </a:r>
          </a:p>
        </p:txBody>
      </p:sp>
      <p:sp>
        <p:nvSpPr>
          <p:cNvPr id="17" name="矩形 16"/>
          <p:cNvSpPr/>
          <p:nvPr/>
        </p:nvSpPr>
        <p:spPr>
          <a:xfrm>
            <a:off x="4203165" y="3796071"/>
            <a:ext cx="683260" cy="683260"/>
          </a:xfrm>
          <a:prstGeom prst="rect">
            <a:avLst/>
          </a:prstGeom>
          <a:noFill/>
          <a:ln w="158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b="1" dirty="0" smtClean="0">
                <a:solidFill>
                  <a:schemeClr val="accent6"/>
                </a:solidFill>
                <a:latin typeface="微软雅黑" panose="020B0503020204020204" charset="-122"/>
                <a:ea typeface="微软雅黑" panose="020B0503020204020204" charset="-122"/>
              </a:rPr>
              <a:t>12</a:t>
            </a:r>
            <a:endParaRPr lang="en-US" altLang="zh-CN" sz="2800" b="1" dirty="0">
              <a:solidFill>
                <a:schemeClr val="accent6"/>
              </a:solidFill>
              <a:latin typeface="微软雅黑" panose="020B0503020204020204" charset="-122"/>
              <a:ea typeface="微软雅黑" panose="020B0503020204020204" charset="-122"/>
            </a:endParaRPr>
          </a:p>
        </p:txBody>
      </p:sp>
      <p:sp>
        <p:nvSpPr>
          <p:cNvPr id="18" name="矩形 17"/>
          <p:cNvSpPr/>
          <p:nvPr/>
        </p:nvSpPr>
        <p:spPr>
          <a:xfrm>
            <a:off x="4203165" y="4585428"/>
            <a:ext cx="683260" cy="683260"/>
          </a:xfrm>
          <a:prstGeom prst="rect">
            <a:avLst/>
          </a:prstGeom>
          <a:noFill/>
          <a:ln w="158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b="1" dirty="0" smtClean="0">
                <a:solidFill>
                  <a:schemeClr val="accent6"/>
                </a:solidFill>
                <a:latin typeface="微软雅黑" panose="020B0503020204020204" charset="-122"/>
                <a:ea typeface="微软雅黑" panose="020B0503020204020204" charset="-122"/>
              </a:rPr>
              <a:t>13</a:t>
            </a:r>
            <a:endParaRPr lang="en-US" altLang="zh-CN" sz="2800" b="1" dirty="0">
              <a:solidFill>
                <a:schemeClr val="accent6"/>
              </a:solidFill>
              <a:latin typeface="微软雅黑" panose="020B0503020204020204" charset="-122"/>
              <a:ea typeface="微软雅黑" panose="020B0503020204020204" charset="-122"/>
            </a:endParaRPr>
          </a:p>
        </p:txBody>
      </p:sp>
      <p:sp>
        <p:nvSpPr>
          <p:cNvPr id="19" name="矩形 18"/>
          <p:cNvSpPr/>
          <p:nvPr/>
        </p:nvSpPr>
        <p:spPr>
          <a:xfrm>
            <a:off x="4203165" y="5429436"/>
            <a:ext cx="683260" cy="683260"/>
          </a:xfrm>
          <a:prstGeom prst="rect">
            <a:avLst/>
          </a:prstGeom>
          <a:noFill/>
          <a:ln w="158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b="1" dirty="0" smtClean="0">
                <a:solidFill>
                  <a:schemeClr val="accent6"/>
                </a:solidFill>
                <a:latin typeface="微软雅黑" panose="020B0503020204020204" charset="-122"/>
                <a:ea typeface="微软雅黑" panose="020B0503020204020204" charset="-122"/>
              </a:rPr>
              <a:t>14</a:t>
            </a:r>
            <a:endParaRPr lang="en-US" altLang="zh-CN" sz="2800" b="1" dirty="0">
              <a:solidFill>
                <a:schemeClr val="accent6"/>
              </a:solidFill>
              <a:latin typeface="微软雅黑" panose="020B0503020204020204" charset="-122"/>
              <a:ea typeface="微软雅黑" panose="020B0503020204020204" charset="-122"/>
            </a:endParaRPr>
          </a:p>
        </p:txBody>
      </p:sp>
      <p:sp>
        <p:nvSpPr>
          <p:cNvPr id="32" name="文本框 27"/>
          <p:cNvSpPr txBox="1"/>
          <p:nvPr/>
        </p:nvSpPr>
        <p:spPr>
          <a:xfrm>
            <a:off x="5038825" y="3796071"/>
            <a:ext cx="3751746" cy="646331"/>
          </a:xfrm>
          <a:prstGeom prst="rect">
            <a:avLst/>
          </a:prstGeom>
          <a:noFill/>
        </p:spPr>
        <p:txBody>
          <a:bodyPr wrap="square" rtlCol="0">
            <a:spAutoFit/>
          </a:bodyPr>
          <a:lstStyle/>
          <a:p>
            <a:r>
              <a:rPr lang="en-US" altLang="zh-TW" dirty="0"/>
              <a:t>The Third Party Intervention-Litigation/Conciliation/Arbitration</a:t>
            </a:r>
            <a:endParaRPr lang="en-US" altLang="zh-TW" dirty="0">
              <a:latin typeface="Arial" panose="020B0604020202020204" pitchFamily="34" charset="0"/>
              <a:cs typeface="Arial" panose="020B0604020202020204" pitchFamily="34" charset="0"/>
            </a:endParaRPr>
          </a:p>
        </p:txBody>
      </p:sp>
      <p:sp>
        <p:nvSpPr>
          <p:cNvPr id="33" name="文本框 27"/>
          <p:cNvSpPr txBox="1"/>
          <p:nvPr/>
        </p:nvSpPr>
        <p:spPr>
          <a:xfrm>
            <a:off x="4975154" y="4742392"/>
            <a:ext cx="3166215" cy="369332"/>
          </a:xfrm>
          <a:prstGeom prst="rect">
            <a:avLst/>
          </a:prstGeom>
          <a:noFill/>
        </p:spPr>
        <p:txBody>
          <a:bodyPr wrap="square" rtlCol="0">
            <a:spAutoFit/>
          </a:bodyPr>
          <a:lstStyle/>
          <a:p>
            <a:r>
              <a:rPr lang="en-US" altLang="zh-TW" dirty="0"/>
              <a:t>Role of Power in Negotiation</a:t>
            </a:r>
          </a:p>
        </p:txBody>
      </p:sp>
      <p:sp>
        <p:nvSpPr>
          <p:cNvPr id="34" name="文本框 27"/>
          <p:cNvSpPr txBox="1"/>
          <p:nvPr/>
        </p:nvSpPr>
        <p:spPr>
          <a:xfrm>
            <a:off x="5038825" y="5586400"/>
            <a:ext cx="2717039" cy="369332"/>
          </a:xfrm>
          <a:prstGeom prst="rect">
            <a:avLst/>
          </a:prstGeom>
          <a:noFill/>
        </p:spPr>
        <p:txBody>
          <a:bodyPr wrap="square" rtlCol="0">
            <a:spAutoFit/>
          </a:bodyPr>
          <a:lstStyle/>
          <a:p>
            <a:r>
              <a:rPr lang="en-US" altLang="zh-TW" dirty="0"/>
              <a:t>Role of Communication</a:t>
            </a:r>
          </a:p>
        </p:txBody>
      </p:sp>
      <p:sp>
        <p:nvSpPr>
          <p:cNvPr id="23" name="矩形 22"/>
          <p:cNvSpPr/>
          <p:nvPr/>
        </p:nvSpPr>
        <p:spPr>
          <a:xfrm>
            <a:off x="8338753" y="538108"/>
            <a:ext cx="683260" cy="683260"/>
          </a:xfrm>
          <a:prstGeom prst="rect">
            <a:avLst/>
          </a:prstGeom>
          <a:noFill/>
          <a:ln w="158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b="1" dirty="0" smtClean="0">
                <a:solidFill>
                  <a:schemeClr val="accent6"/>
                </a:solidFill>
                <a:latin typeface="微软雅黑" panose="020B0503020204020204" charset="-122"/>
                <a:ea typeface="微软雅黑" panose="020B0503020204020204" charset="-122"/>
              </a:rPr>
              <a:t>15</a:t>
            </a:r>
            <a:endParaRPr lang="en-US" altLang="zh-CN" sz="2800" b="1" dirty="0">
              <a:solidFill>
                <a:schemeClr val="accent6"/>
              </a:solidFill>
              <a:latin typeface="微软雅黑" panose="020B0503020204020204" charset="-122"/>
              <a:ea typeface="微软雅黑" panose="020B0503020204020204" charset="-122"/>
            </a:endParaRPr>
          </a:p>
        </p:txBody>
      </p:sp>
      <p:sp>
        <p:nvSpPr>
          <p:cNvPr id="25" name="矩形 24"/>
          <p:cNvSpPr/>
          <p:nvPr/>
        </p:nvSpPr>
        <p:spPr>
          <a:xfrm>
            <a:off x="8338753" y="1370027"/>
            <a:ext cx="683260" cy="683260"/>
          </a:xfrm>
          <a:prstGeom prst="rect">
            <a:avLst/>
          </a:prstGeom>
          <a:noFill/>
          <a:ln w="158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b="1" dirty="0" smtClean="0">
                <a:solidFill>
                  <a:schemeClr val="accent6"/>
                </a:solidFill>
                <a:latin typeface="微软雅黑" panose="020B0503020204020204" charset="-122"/>
                <a:ea typeface="微软雅黑" panose="020B0503020204020204" charset="-122"/>
              </a:rPr>
              <a:t>16</a:t>
            </a:r>
            <a:endParaRPr lang="en-US" altLang="zh-CN" sz="2800" b="1" dirty="0">
              <a:solidFill>
                <a:schemeClr val="accent6"/>
              </a:solidFill>
              <a:latin typeface="微软雅黑" panose="020B0503020204020204" charset="-122"/>
              <a:ea typeface="微软雅黑" panose="020B0503020204020204" charset="-122"/>
            </a:endParaRPr>
          </a:p>
        </p:txBody>
      </p:sp>
      <p:sp>
        <p:nvSpPr>
          <p:cNvPr id="29" name="矩形 28"/>
          <p:cNvSpPr/>
          <p:nvPr/>
        </p:nvSpPr>
        <p:spPr>
          <a:xfrm>
            <a:off x="8337015" y="2957301"/>
            <a:ext cx="684998" cy="683260"/>
          </a:xfrm>
          <a:prstGeom prst="rect">
            <a:avLst/>
          </a:prstGeom>
          <a:noFill/>
          <a:ln w="158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b="1" dirty="0" smtClean="0">
                <a:solidFill>
                  <a:schemeClr val="accent6"/>
                </a:solidFill>
                <a:latin typeface="微软雅黑" panose="020B0503020204020204" charset="-122"/>
                <a:ea typeface="微软雅黑" panose="020B0503020204020204" charset="-122"/>
              </a:rPr>
              <a:t>18</a:t>
            </a:r>
            <a:endParaRPr lang="en-US" altLang="zh-CN" sz="2800" b="1" dirty="0">
              <a:solidFill>
                <a:schemeClr val="accent6"/>
              </a:solidFill>
              <a:latin typeface="微软雅黑" panose="020B0503020204020204" charset="-122"/>
              <a:ea typeface="微软雅黑" panose="020B0503020204020204" charset="-122"/>
            </a:endParaRPr>
          </a:p>
        </p:txBody>
      </p:sp>
      <p:sp>
        <p:nvSpPr>
          <p:cNvPr id="30" name="矩形 29"/>
          <p:cNvSpPr/>
          <p:nvPr/>
        </p:nvSpPr>
        <p:spPr>
          <a:xfrm>
            <a:off x="8338753" y="2160917"/>
            <a:ext cx="683260" cy="683260"/>
          </a:xfrm>
          <a:prstGeom prst="rect">
            <a:avLst/>
          </a:prstGeom>
          <a:noFill/>
          <a:ln w="158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b="1" dirty="0" smtClean="0">
                <a:solidFill>
                  <a:schemeClr val="accent6"/>
                </a:solidFill>
                <a:latin typeface="微软雅黑" panose="020B0503020204020204" charset="-122"/>
                <a:ea typeface="微软雅黑" panose="020B0503020204020204" charset="-122"/>
              </a:rPr>
              <a:t>17</a:t>
            </a:r>
            <a:endParaRPr lang="en-US" altLang="zh-CN" sz="2800" b="1" dirty="0">
              <a:solidFill>
                <a:schemeClr val="accent6"/>
              </a:solidFill>
              <a:latin typeface="微软雅黑" panose="020B0503020204020204" charset="-122"/>
              <a:ea typeface="微软雅黑" panose="020B0503020204020204" charset="-122"/>
            </a:endParaRPr>
          </a:p>
        </p:txBody>
      </p:sp>
      <p:sp>
        <p:nvSpPr>
          <p:cNvPr id="31" name="矩形 30"/>
          <p:cNvSpPr/>
          <p:nvPr/>
        </p:nvSpPr>
        <p:spPr>
          <a:xfrm>
            <a:off x="8337015" y="3777606"/>
            <a:ext cx="684998" cy="683260"/>
          </a:xfrm>
          <a:prstGeom prst="rect">
            <a:avLst/>
          </a:prstGeom>
          <a:noFill/>
          <a:ln w="158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b="1" dirty="0" smtClean="0">
                <a:solidFill>
                  <a:schemeClr val="accent6"/>
                </a:solidFill>
                <a:latin typeface="微软雅黑" panose="020B0503020204020204" charset="-122"/>
                <a:ea typeface="微软雅黑" panose="020B0503020204020204" charset="-122"/>
              </a:rPr>
              <a:t>19</a:t>
            </a:r>
            <a:endParaRPr lang="en-US" altLang="zh-CN" sz="2800" b="1" dirty="0">
              <a:solidFill>
                <a:schemeClr val="accent6"/>
              </a:solidFill>
              <a:latin typeface="微软雅黑" panose="020B0503020204020204" charset="-122"/>
              <a:ea typeface="微软雅黑" panose="020B0503020204020204" charset="-122"/>
            </a:endParaRPr>
          </a:p>
        </p:txBody>
      </p:sp>
      <p:sp>
        <p:nvSpPr>
          <p:cNvPr id="35" name="矩形 34"/>
          <p:cNvSpPr/>
          <p:nvPr/>
        </p:nvSpPr>
        <p:spPr>
          <a:xfrm>
            <a:off x="8338753" y="4614164"/>
            <a:ext cx="683260" cy="683260"/>
          </a:xfrm>
          <a:prstGeom prst="rect">
            <a:avLst/>
          </a:prstGeom>
          <a:noFill/>
          <a:ln w="158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b="1" dirty="0" smtClean="0">
                <a:solidFill>
                  <a:schemeClr val="accent6"/>
                </a:solidFill>
                <a:latin typeface="微软雅黑" panose="020B0503020204020204" charset="-122"/>
                <a:ea typeface="微软雅黑" panose="020B0503020204020204" charset="-122"/>
              </a:rPr>
              <a:t>20</a:t>
            </a:r>
            <a:endParaRPr lang="en-US" altLang="zh-CN" sz="2800" b="1" dirty="0">
              <a:solidFill>
                <a:schemeClr val="accent6"/>
              </a:solidFill>
              <a:latin typeface="微软雅黑" panose="020B0503020204020204" charset="-122"/>
              <a:ea typeface="微软雅黑" panose="020B0503020204020204" charset="-122"/>
            </a:endParaRPr>
          </a:p>
        </p:txBody>
      </p:sp>
      <p:sp>
        <p:nvSpPr>
          <p:cNvPr id="37" name="文本框 15"/>
          <p:cNvSpPr txBox="1"/>
          <p:nvPr/>
        </p:nvSpPr>
        <p:spPr>
          <a:xfrm>
            <a:off x="9137582" y="580685"/>
            <a:ext cx="2717038" cy="646331"/>
          </a:xfrm>
          <a:prstGeom prst="rect">
            <a:avLst/>
          </a:prstGeom>
          <a:noFill/>
        </p:spPr>
        <p:txBody>
          <a:bodyPr wrap="square" rtlCol="0">
            <a:spAutoFit/>
          </a:bodyPr>
          <a:lstStyle/>
          <a:p>
            <a:r>
              <a:rPr lang="en-US" altLang="zh-TW" dirty="0"/>
              <a:t>Role of Influencing Style in Negotiation</a:t>
            </a:r>
            <a:endParaRPr lang="zh-TW" altLang="en-US" dirty="0"/>
          </a:p>
        </p:txBody>
      </p:sp>
      <p:sp>
        <p:nvSpPr>
          <p:cNvPr id="38" name="文本框 15"/>
          <p:cNvSpPr txBox="1"/>
          <p:nvPr/>
        </p:nvSpPr>
        <p:spPr>
          <a:xfrm>
            <a:off x="9137582" y="3146370"/>
            <a:ext cx="2717038" cy="369332"/>
          </a:xfrm>
          <a:prstGeom prst="rect">
            <a:avLst/>
          </a:prstGeom>
          <a:noFill/>
        </p:spPr>
        <p:txBody>
          <a:bodyPr wrap="square" rtlCol="0">
            <a:spAutoFit/>
          </a:bodyPr>
          <a:lstStyle/>
          <a:p>
            <a:r>
              <a:rPr lang="en-US" altLang="zh-TW" dirty="0"/>
              <a:t>Ethics and Negotiation</a:t>
            </a:r>
          </a:p>
        </p:txBody>
      </p:sp>
      <p:sp>
        <p:nvSpPr>
          <p:cNvPr id="39" name="文本框 15"/>
          <p:cNvSpPr txBox="1"/>
          <p:nvPr/>
        </p:nvSpPr>
        <p:spPr>
          <a:xfrm>
            <a:off x="9137582" y="3796071"/>
            <a:ext cx="2717038" cy="646331"/>
          </a:xfrm>
          <a:prstGeom prst="rect">
            <a:avLst/>
          </a:prstGeom>
          <a:noFill/>
        </p:spPr>
        <p:txBody>
          <a:bodyPr wrap="square" rtlCol="0">
            <a:spAutoFit/>
          </a:bodyPr>
          <a:lstStyle/>
          <a:p>
            <a:r>
              <a:rPr lang="en-US" altLang="zh-TW" dirty="0"/>
              <a:t>Negotiating  with Prospective Employer</a:t>
            </a:r>
          </a:p>
        </p:txBody>
      </p:sp>
      <p:sp>
        <p:nvSpPr>
          <p:cNvPr id="40" name="文本框 15"/>
          <p:cNvSpPr txBox="1"/>
          <p:nvPr/>
        </p:nvSpPr>
        <p:spPr>
          <a:xfrm>
            <a:off x="9137581" y="4650059"/>
            <a:ext cx="3054419" cy="646331"/>
          </a:xfrm>
          <a:prstGeom prst="rect">
            <a:avLst/>
          </a:prstGeom>
          <a:noFill/>
        </p:spPr>
        <p:txBody>
          <a:bodyPr wrap="square" rtlCol="0">
            <a:spAutoFit/>
          </a:bodyPr>
          <a:lstStyle/>
          <a:p>
            <a:r>
              <a:rPr lang="en-US" altLang="zh-TW" dirty="0"/>
              <a:t>Some Suggested Practices to be Followed in Negotiation </a:t>
            </a:r>
            <a:endParaRPr lang="zh-TW" altLang="en-US" dirty="0"/>
          </a:p>
        </p:txBody>
      </p:sp>
      <p:sp>
        <p:nvSpPr>
          <p:cNvPr id="41" name="文本框 15"/>
          <p:cNvSpPr txBox="1"/>
          <p:nvPr/>
        </p:nvSpPr>
        <p:spPr>
          <a:xfrm>
            <a:off x="9137582" y="1388491"/>
            <a:ext cx="2717038" cy="646331"/>
          </a:xfrm>
          <a:prstGeom prst="rect">
            <a:avLst/>
          </a:prstGeom>
          <a:noFill/>
        </p:spPr>
        <p:txBody>
          <a:bodyPr wrap="square" rtlCol="0">
            <a:spAutoFit/>
          </a:bodyPr>
          <a:lstStyle/>
          <a:p>
            <a:r>
              <a:rPr lang="en-US" altLang="zh-TW" dirty="0"/>
              <a:t>Cross-Cultural Dimension of Negotiation</a:t>
            </a:r>
          </a:p>
        </p:txBody>
      </p:sp>
      <p:sp>
        <p:nvSpPr>
          <p:cNvPr id="42" name="文本框 15"/>
          <p:cNvSpPr txBox="1"/>
          <p:nvPr/>
        </p:nvSpPr>
        <p:spPr>
          <a:xfrm>
            <a:off x="9137582" y="2168257"/>
            <a:ext cx="2717038" cy="646331"/>
          </a:xfrm>
          <a:prstGeom prst="rect">
            <a:avLst/>
          </a:prstGeom>
          <a:noFill/>
        </p:spPr>
        <p:txBody>
          <a:bodyPr wrap="square" rtlCol="0">
            <a:spAutoFit/>
          </a:bodyPr>
          <a:lstStyle/>
          <a:p>
            <a:r>
              <a:rPr lang="en-US" altLang="zh-TW" dirty="0"/>
              <a:t>Glimpses into Aspects of International Negotiation</a:t>
            </a:r>
          </a:p>
        </p:txBody>
      </p:sp>
    </p:spTree>
    <p:extLst>
      <p:ext uri="{BB962C8B-B14F-4D97-AF65-F5344CB8AC3E}">
        <p14:creationId xmlns:p14="http://schemas.microsoft.com/office/powerpoint/2010/main" val="403998015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anim calcmode="lin" valueType="num">
                                      <p:cBhvr>
                                        <p:cTn id="12" dur="500" fill="hold"/>
                                        <p:tgtEl>
                                          <p:spTgt spid="10"/>
                                        </p:tgtEl>
                                        <p:attrNameLst>
                                          <p:attrName>ppt_x</p:attrName>
                                        </p:attrNameLst>
                                      </p:cBhvr>
                                      <p:tavLst>
                                        <p:tav tm="0">
                                          <p:val>
                                            <p:strVal val="#ppt_x"/>
                                          </p:val>
                                        </p:tav>
                                        <p:tav tm="100000">
                                          <p:val>
                                            <p:strVal val="#ppt_x"/>
                                          </p:val>
                                        </p:tav>
                                      </p:tavLst>
                                    </p:anim>
                                    <p:anim calcmode="lin" valueType="num">
                                      <p:cBhvr>
                                        <p:cTn id="13" dur="5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38924"/>
                                        </p:tgtEl>
                                        <p:attrNameLst>
                                          <p:attrName>style.visibility</p:attrName>
                                        </p:attrNameLst>
                                      </p:cBhvr>
                                      <p:to>
                                        <p:strVal val="visible"/>
                                      </p:to>
                                    </p:set>
                                    <p:anim calcmode="lin" valueType="num">
                                      <p:cBhvr>
                                        <p:cTn id="17" dur="500" fill="hold"/>
                                        <p:tgtEl>
                                          <p:spTgt spid="38924"/>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38924"/>
                                        </p:tgtEl>
                                        <p:attrNameLst>
                                          <p:attrName>ppt_y</p:attrName>
                                        </p:attrNameLst>
                                      </p:cBhvr>
                                      <p:tavLst>
                                        <p:tav tm="0">
                                          <p:val>
                                            <p:strVal val="#ppt_y"/>
                                          </p:val>
                                        </p:tav>
                                        <p:tav tm="100000">
                                          <p:val>
                                            <p:strVal val="#ppt_y"/>
                                          </p:val>
                                        </p:tav>
                                      </p:tavLst>
                                    </p:anim>
                                    <p:anim calcmode="lin" valueType="num">
                                      <p:cBhvr>
                                        <p:cTn id="19" dur="500" fill="hold"/>
                                        <p:tgtEl>
                                          <p:spTgt spid="38924"/>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38924"/>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38924"/>
                                        </p:tgtEl>
                                      </p:cBhvr>
                                    </p:animEffect>
                                  </p:childTnLst>
                                </p:cTn>
                              </p:par>
                            </p:childTnLst>
                          </p:cTn>
                        </p:par>
                        <p:par>
                          <p:cTn id="22" fill="hold">
                            <p:stCondLst>
                              <p:cond delay="3050"/>
                            </p:stCondLst>
                            <p:childTnLst>
                              <p:par>
                                <p:cTn id="23" presetID="53" presetClass="entr" presetSubtype="16"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childTnLst>
                                </p:cTn>
                              </p:par>
                            </p:childTnLst>
                          </p:cTn>
                        </p:par>
                        <p:par>
                          <p:cTn id="28" fill="hold">
                            <p:stCondLst>
                              <p:cond delay="3550"/>
                            </p:stCondLst>
                            <p:childTnLst>
                              <p:par>
                                <p:cTn id="29" presetID="20" presetClass="entr" presetSubtype="0"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wedge">
                                      <p:cBhvr>
                                        <p:cTn id="31" dur="500"/>
                                        <p:tgtEl>
                                          <p:spTgt spid="47"/>
                                        </p:tgtEl>
                                      </p:cBhvr>
                                    </p:animEffect>
                                  </p:childTnLst>
                                </p:cTn>
                              </p:par>
                            </p:childTnLst>
                          </p:cTn>
                        </p:par>
                        <p:par>
                          <p:cTn id="32" fill="hold">
                            <p:stCondLst>
                              <p:cond delay="405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4550"/>
                            </p:stCondLst>
                            <p:childTnLst>
                              <p:par>
                                <p:cTn id="39" presetID="22" presetClass="entr" presetSubtype="8"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left)">
                                      <p:cBhvr>
                                        <p:cTn id="41" dur="500"/>
                                        <p:tgtEl>
                                          <p:spTgt spid="16"/>
                                        </p:tgtEl>
                                      </p:cBhvr>
                                    </p:animEffect>
                                  </p:childTnLst>
                                </p:cTn>
                              </p:par>
                            </p:childTnLst>
                          </p:cTn>
                        </p:par>
                        <p:par>
                          <p:cTn id="42" fill="hold">
                            <p:stCondLst>
                              <p:cond delay="5050"/>
                            </p:stCondLst>
                            <p:childTnLst>
                              <p:par>
                                <p:cTn id="43" presetID="53" presetClass="entr" presetSubtype="16"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5550"/>
                            </p:stCondLst>
                            <p:childTnLst>
                              <p:par>
                                <p:cTn id="49" presetID="22" presetClass="entr" presetSubtype="8"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left)">
                                      <p:cBhvr>
                                        <p:cTn id="51" dur="500"/>
                                        <p:tgtEl>
                                          <p:spTgt spid="26"/>
                                        </p:tgtEl>
                                      </p:cBhvr>
                                    </p:animEffect>
                                  </p:childTnLst>
                                </p:cTn>
                              </p:par>
                            </p:childTnLst>
                          </p:cTn>
                        </p:par>
                        <p:par>
                          <p:cTn id="52" fill="hold">
                            <p:stCondLst>
                              <p:cond delay="6050"/>
                            </p:stCondLst>
                            <p:childTnLst>
                              <p:par>
                                <p:cTn id="53" presetID="53" presetClass="entr" presetSubtype="16"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p:cTn id="55" dur="500" fill="hold"/>
                                        <p:tgtEl>
                                          <p:spTgt spid="22"/>
                                        </p:tgtEl>
                                        <p:attrNameLst>
                                          <p:attrName>ppt_w</p:attrName>
                                        </p:attrNameLst>
                                      </p:cBhvr>
                                      <p:tavLst>
                                        <p:tav tm="0">
                                          <p:val>
                                            <p:fltVal val="0"/>
                                          </p:val>
                                        </p:tav>
                                        <p:tav tm="100000">
                                          <p:val>
                                            <p:strVal val="#ppt_w"/>
                                          </p:val>
                                        </p:tav>
                                      </p:tavLst>
                                    </p:anim>
                                    <p:anim calcmode="lin" valueType="num">
                                      <p:cBhvr>
                                        <p:cTn id="56" dur="500" fill="hold"/>
                                        <p:tgtEl>
                                          <p:spTgt spid="22"/>
                                        </p:tgtEl>
                                        <p:attrNameLst>
                                          <p:attrName>ppt_h</p:attrName>
                                        </p:attrNameLst>
                                      </p:cBhvr>
                                      <p:tavLst>
                                        <p:tav tm="0">
                                          <p:val>
                                            <p:fltVal val="0"/>
                                          </p:val>
                                        </p:tav>
                                        <p:tav tm="100000">
                                          <p:val>
                                            <p:strVal val="#ppt_h"/>
                                          </p:val>
                                        </p:tav>
                                      </p:tavLst>
                                    </p:anim>
                                    <p:animEffect transition="in" filter="fade">
                                      <p:cBhvr>
                                        <p:cTn id="57" dur="500"/>
                                        <p:tgtEl>
                                          <p:spTgt spid="22"/>
                                        </p:tgtEl>
                                      </p:cBhvr>
                                    </p:animEffect>
                                  </p:childTnLst>
                                </p:cTn>
                              </p:par>
                            </p:childTnLst>
                          </p:cTn>
                        </p:par>
                        <p:par>
                          <p:cTn id="58" fill="hold">
                            <p:stCondLst>
                              <p:cond delay="6550"/>
                            </p:stCondLst>
                            <p:childTnLst>
                              <p:par>
                                <p:cTn id="59" presetID="22" presetClass="entr" presetSubtype="8"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left)">
                                      <p:cBhvr>
                                        <p:cTn id="61" dur="500"/>
                                        <p:tgtEl>
                                          <p:spTgt spid="27"/>
                                        </p:tgtEl>
                                      </p:cBhvr>
                                    </p:animEffect>
                                  </p:childTnLst>
                                </p:cTn>
                              </p:par>
                            </p:childTnLst>
                          </p:cTn>
                        </p:par>
                        <p:par>
                          <p:cTn id="62" fill="hold">
                            <p:stCondLst>
                              <p:cond delay="7050"/>
                            </p:stCondLst>
                            <p:childTnLst>
                              <p:par>
                                <p:cTn id="63" presetID="53" presetClass="entr" presetSubtype="16"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p:cTn id="65" dur="500" fill="hold"/>
                                        <p:tgtEl>
                                          <p:spTgt spid="24"/>
                                        </p:tgtEl>
                                        <p:attrNameLst>
                                          <p:attrName>ppt_w</p:attrName>
                                        </p:attrNameLst>
                                      </p:cBhvr>
                                      <p:tavLst>
                                        <p:tav tm="0">
                                          <p:val>
                                            <p:fltVal val="0"/>
                                          </p:val>
                                        </p:tav>
                                        <p:tav tm="100000">
                                          <p:val>
                                            <p:strVal val="#ppt_w"/>
                                          </p:val>
                                        </p:tav>
                                      </p:tavLst>
                                    </p:anim>
                                    <p:anim calcmode="lin" valueType="num">
                                      <p:cBhvr>
                                        <p:cTn id="66" dur="500" fill="hold"/>
                                        <p:tgtEl>
                                          <p:spTgt spid="24"/>
                                        </p:tgtEl>
                                        <p:attrNameLst>
                                          <p:attrName>ppt_h</p:attrName>
                                        </p:attrNameLst>
                                      </p:cBhvr>
                                      <p:tavLst>
                                        <p:tav tm="0">
                                          <p:val>
                                            <p:fltVal val="0"/>
                                          </p:val>
                                        </p:tav>
                                        <p:tav tm="100000">
                                          <p:val>
                                            <p:strVal val="#ppt_h"/>
                                          </p:val>
                                        </p:tav>
                                      </p:tavLst>
                                    </p:anim>
                                    <p:animEffect transition="in" filter="fade">
                                      <p:cBhvr>
                                        <p:cTn id="67" dur="500"/>
                                        <p:tgtEl>
                                          <p:spTgt spid="24"/>
                                        </p:tgtEl>
                                      </p:cBhvr>
                                    </p:animEffect>
                                  </p:childTnLst>
                                </p:cTn>
                              </p:par>
                            </p:childTnLst>
                          </p:cTn>
                        </p:par>
                        <p:par>
                          <p:cTn id="68" fill="hold">
                            <p:stCondLst>
                              <p:cond delay="75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805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childTnLst>
                          </p:cTn>
                        </p:par>
                        <p:par>
                          <p:cTn id="78" fill="hold">
                            <p:stCondLst>
                              <p:cond delay="8550"/>
                            </p:stCondLst>
                            <p:childTnLst>
                              <p:par>
                                <p:cTn id="79" presetID="53" presetClass="entr" presetSubtype="16"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 calcmode="lin" valueType="num">
                                      <p:cBhvr>
                                        <p:cTn id="81" dur="500" fill="hold"/>
                                        <p:tgtEl>
                                          <p:spTgt spid="18"/>
                                        </p:tgtEl>
                                        <p:attrNameLst>
                                          <p:attrName>ppt_w</p:attrName>
                                        </p:attrNameLst>
                                      </p:cBhvr>
                                      <p:tavLst>
                                        <p:tav tm="0">
                                          <p:val>
                                            <p:fltVal val="0"/>
                                          </p:val>
                                        </p:tav>
                                        <p:tav tm="100000">
                                          <p:val>
                                            <p:strVal val="#ppt_w"/>
                                          </p:val>
                                        </p:tav>
                                      </p:tavLst>
                                    </p:anim>
                                    <p:anim calcmode="lin" valueType="num">
                                      <p:cBhvr>
                                        <p:cTn id="82" dur="500" fill="hold"/>
                                        <p:tgtEl>
                                          <p:spTgt spid="18"/>
                                        </p:tgtEl>
                                        <p:attrNameLst>
                                          <p:attrName>ppt_h</p:attrName>
                                        </p:attrNameLst>
                                      </p:cBhvr>
                                      <p:tavLst>
                                        <p:tav tm="0">
                                          <p:val>
                                            <p:fltVal val="0"/>
                                          </p:val>
                                        </p:tav>
                                        <p:tav tm="100000">
                                          <p:val>
                                            <p:strVal val="#ppt_h"/>
                                          </p:val>
                                        </p:tav>
                                      </p:tavLst>
                                    </p:anim>
                                    <p:animEffect transition="in" filter="fade">
                                      <p:cBhvr>
                                        <p:cTn id="83" dur="500"/>
                                        <p:tgtEl>
                                          <p:spTgt spid="18"/>
                                        </p:tgtEl>
                                      </p:cBhvr>
                                    </p:animEffect>
                                  </p:childTnLst>
                                </p:cTn>
                              </p:par>
                            </p:childTnLst>
                          </p:cTn>
                        </p:par>
                        <p:par>
                          <p:cTn id="84" fill="hold">
                            <p:stCondLst>
                              <p:cond delay="905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50"/>
                            </p:stCondLst>
                            <p:childTnLst>
                              <p:par>
                                <p:cTn id="91" presetID="22" presetClass="entr" presetSubtype="8"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wipe(left)">
                                      <p:cBhvr>
                                        <p:cTn id="93" dur="500"/>
                                        <p:tgtEl>
                                          <p:spTgt spid="32"/>
                                        </p:tgtEl>
                                      </p:cBhvr>
                                    </p:animEffect>
                                  </p:childTnLst>
                                </p:cTn>
                              </p:par>
                            </p:childTnLst>
                          </p:cTn>
                        </p:par>
                        <p:par>
                          <p:cTn id="94" fill="hold">
                            <p:stCondLst>
                              <p:cond delay="10050"/>
                            </p:stCondLst>
                            <p:childTnLst>
                              <p:par>
                                <p:cTn id="95" presetID="22" presetClass="entr" presetSubtype="8" fill="hold" grpId="0" nodeType="after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wipe(left)">
                                      <p:cBhvr>
                                        <p:cTn id="97" dur="500"/>
                                        <p:tgtEl>
                                          <p:spTgt spid="33"/>
                                        </p:tgtEl>
                                      </p:cBhvr>
                                    </p:animEffect>
                                  </p:childTnLst>
                                </p:cTn>
                              </p:par>
                            </p:childTnLst>
                          </p:cTn>
                        </p:par>
                        <p:par>
                          <p:cTn id="98" fill="hold">
                            <p:stCondLst>
                              <p:cond delay="105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1050"/>
                            </p:stCondLst>
                            <p:childTnLst>
                              <p:par>
                                <p:cTn id="103" presetID="53" presetClass="entr" presetSubtype="16"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11550"/>
                            </p:stCondLst>
                            <p:childTnLst>
                              <p:par>
                                <p:cTn id="109" presetID="53" presetClass="entr" presetSubtype="16" fill="hold" grpId="0" nodeType="afterEffect">
                                  <p:stCondLst>
                                    <p:cond delay="0"/>
                                  </p:stCondLst>
                                  <p:childTnLst>
                                    <p:set>
                                      <p:cBhvr>
                                        <p:cTn id="110" dur="1" fill="hold">
                                          <p:stCondLst>
                                            <p:cond delay="0"/>
                                          </p:stCondLst>
                                        </p:cTn>
                                        <p:tgtEl>
                                          <p:spTgt spid="25"/>
                                        </p:tgtEl>
                                        <p:attrNameLst>
                                          <p:attrName>style.visibility</p:attrName>
                                        </p:attrNameLst>
                                      </p:cBhvr>
                                      <p:to>
                                        <p:strVal val="visible"/>
                                      </p:to>
                                    </p:set>
                                    <p:anim calcmode="lin" valueType="num">
                                      <p:cBhvr>
                                        <p:cTn id="111" dur="500" fill="hold"/>
                                        <p:tgtEl>
                                          <p:spTgt spid="25"/>
                                        </p:tgtEl>
                                        <p:attrNameLst>
                                          <p:attrName>ppt_w</p:attrName>
                                        </p:attrNameLst>
                                      </p:cBhvr>
                                      <p:tavLst>
                                        <p:tav tm="0">
                                          <p:val>
                                            <p:fltVal val="0"/>
                                          </p:val>
                                        </p:tav>
                                        <p:tav tm="100000">
                                          <p:val>
                                            <p:strVal val="#ppt_w"/>
                                          </p:val>
                                        </p:tav>
                                      </p:tavLst>
                                    </p:anim>
                                    <p:anim calcmode="lin" valueType="num">
                                      <p:cBhvr>
                                        <p:cTn id="112" dur="500" fill="hold"/>
                                        <p:tgtEl>
                                          <p:spTgt spid="25"/>
                                        </p:tgtEl>
                                        <p:attrNameLst>
                                          <p:attrName>ppt_h</p:attrName>
                                        </p:attrNameLst>
                                      </p:cBhvr>
                                      <p:tavLst>
                                        <p:tav tm="0">
                                          <p:val>
                                            <p:fltVal val="0"/>
                                          </p:val>
                                        </p:tav>
                                        <p:tav tm="100000">
                                          <p:val>
                                            <p:strVal val="#ppt_h"/>
                                          </p:val>
                                        </p:tav>
                                      </p:tavLst>
                                    </p:anim>
                                    <p:animEffect transition="in" filter="fade">
                                      <p:cBhvr>
                                        <p:cTn id="113" dur="500"/>
                                        <p:tgtEl>
                                          <p:spTgt spid="25"/>
                                        </p:tgtEl>
                                      </p:cBhvr>
                                    </p:animEffect>
                                  </p:childTnLst>
                                </p:cTn>
                              </p:par>
                            </p:childTnLst>
                          </p:cTn>
                        </p:par>
                        <p:par>
                          <p:cTn id="114" fill="hold">
                            <p:stCondLst>
                              <p:cond delay="12050"/>
                            </p:stCondLst>
                            <p:childTnLst>
                              <p:par>
                                <p:cTn id="115" presetID="53" presetClass="entr" presetSubtype="16"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 calcmode="lin" valueType="num">
                                      <p:cBhvr>
                                        <p:cTn id="117" dur="500" fill="hold"/>
                                        <p:tgtEl>
                                          <p:spTgt spid="29"/>
                                        </p:tgtEl>
                                        <p:attrNameLst>
                                          <p:attrName>ppt_w</p:attrName>
                                        </p:attrNameLst>
                                      </p:cBhvr>
                                      <p:tavLst>
                                        <p:tav tm="0">
                                          <p:val>
                                            <p:fltVal val="0"/>
                                          </p:val>
                                        </p:tav>
                                        <p:tav tm="100000">
                                          <p:val>
                                            <p:strVal val="#ppt_w"/>
                                          </p:val>
                                        </p:tav>
                                      </p:tavLst>
                                    </p:anim>
                                    <p:anim calcmode="lin" valueType="num">
                                      <p:cBhvr>
                                        <p:cTn id="118" dur="500" fill="hold"/>
                                        <p:tgtEl>
                                          <p:spTgt spid="29"/>
                                        </p:tgtEl>
                                        <p:attrNameLst>
                                          <p:attrName>ppt_h</p:attrName>
                                        </p:attrNameLst>
                                      </p:cBhvr>
                                      <p:tavLst>
                                        <p:tav tm="0">
                                          <p:val>
                                            <p:fltVal val="0"/>
                                          </p:val>
                                        </p:tav>
                                        <p:tav tm="100000">
                                          <p:val>
                                            <p:strVal val="#ppt_h"/>
                                          </p:val>
                                        </p:tav>
                                      </p:tavLst>
                                    </p:anim>
                                    <p:animEffect transition="in" filter="fade">
                                      <p:cBhvr>
                                        <p:cTn id="119" dur="500"/>
                                        <p:tgtEl>
                                          <p:spTgt spid="29"/>
                                        </p:tgtEl>
                                      </p:cBhvr>
                                    </p:animEffect>
                                  </p:childTnLst>
                                </p:cTn>
                              </p:par>
                            </p:childTnLst>
                          </p:cTn>
                        </p:par>
                        <p:par>
                          <p:cTn id="120" fill="hold">
                            <p:stCondLst>
                              <p:cond delay="12550"/>
                            </p:stCondLst>
                            <p:childTnLst>
                              <p:par>
                                <p:cTn id="121" presetID="53" presetClass="entr" presetSubtype="16" fill="hold" grpId="0" nodeType="afterEffect">
                                  <p:stCondLst>
                                    <p:cond delay="0"/>
                                  </p:stCondLst>
                                  <p:childTnLst>
                                    <p:set>
                                      <p:cBhvr>
                                        <p:cTn id="122" dur="1" fill="hold">
                                          <p:stCondLst>
                                            <p:cond delay="0"/>
                                          </p:stCondLst>
                                        </p:cTn>
                                        <p:tgtEl>
                                          <p:spTgt spid="30"/>
                                        </p:tgtEl>
                                        <p:attrNameLst>
                                          <p:attrName>style.visibility</p:attrName>
                                        </p:attrNameLst>
                                      </p:cBhvr>
                                      <p:to>
                                        <p:strVal val="visible"/>
                                      </p:to>
                                    </p:set>
                                    <p:anim calcmode="lin" valueType="num">
                                      <p:cBhvr>
                                        <p:cTn id="123" dur="500" fill="hold"/>
                                        <p:tgtEl>
                                          <p:spTgt spid="30"/>
                                        </p:tgtEl>
                                        <p:attrNameLst>
                                          <p:attrName>ppt_w</p:attrName>
                                        </p:attrNameLst>
                                      </p:cBhvr>
                                      <p:tavLst>
                                        <p:tav tm="0">
                                          <p:val>
                                            <p:fltVal val="0"/>
                                          </p:val>
                                        </p:tav>
                                        <p:tav tm="100000">
                                          <p:val>
                                            <p:strVal val="#ppt_w"/>
                                          </p:val>
                                        </p:tav>
                                      </p:tavLst>
                                    </p:anim>
                                    <p:anim calcmode="lin" valueType="num">
                                      <p:cBhvr>
                                        <p:cTn id="124" dur="500" fill="hold"/>
                                        <p:tgtEl>
                                          <p:spTgt spid="30"/>
                                        </p:tgtEl>
                                        <p:attrNameLst>
                                          <p:attrName>ppt_h</p:attrName>
                                        </p:attrNameLst>
                                      </p:cBhvr>
                                      <p:tavLst>
                                        <p:tav tm="0">
                                          <p:val>
                                            <p:fltVal val="0"/>
                                          </p:val>
                                        </p:tav>
                                        <p:tav tm="100000">
                                          <p:val>
                                            <p:strVal val="#ppt_h"/>
                                          </p:val>
                                        </p:tav>
                                      </p:tavLst>
                                    </p:anim>
                                    <p:animEffect transition="in" filter="fade">
                                      <p:cBhvr>
                                        <p:cTn id="125" dur="500"/>
                                        <p:tgtEl>
                                          <p:spTgt spid="30"/>
                                        </p:tgtEl>
                                      </p:cBhvr>
                                    </p:animEffect>
                                  </p:childTnLst>
                                </p:cTn>
                              </p:par>
                            </p:childTnLst>
                          </p:cTn>
                        </p:par>
                        <p:par>
                          <p:cTn id="126" fill="hold">
                            <p:stCondLst>
                              <p:cond delay="13050"/>
                            </p:stCondLst>
                            <p:childTnLst>
                              <p:par>
                                <p:cTn id="127" presetID="53" presetClass="entr" presetSubtype="16" fill="hold" grpId="0" nodeType="afterEffect">
                                  <p:stCondLst>
                                    <p:cond delay="0"/>
                                  </p:stCondLst>
                                  <p:childTnLst>
                                    <p:set>
                                      <p:cBhvr>
                                        <p:cTn id="128" dur="1" fill="hold">
                                          <p:stCondLst>
                                            <p:cond delay="0"/>
                                          </p:stCondLst>
                                        </p:cTn>
                                        <p:tgtEl>
                                          <p:spTgt spid="31"/>
                                        </p:tgtEl>
                                        <p:attrNameLst>
                                          <p:attrName>style.visibility</p:attrName>
                                        </p:attrNameLst>
                                      </p:cBhvr>
                                      <p:to>
                                        <p:strVal val="visible"/>
                                      </p:to>
                                    </p:set>
                                    <p:anim calcmode="lin" valueType="num">
                                      <p:cBhvr>
                                        <p:cTn id="129" dur="500" fill="hold"/>
                                        <p:tgtEl>
                                          <p:spTgt spid="31"/>
                                        </p:tgtEl>
                                        <p:attrNameLst>
                                          <p:attrName>ppt_w</p:attrName>
                                        </p:attrNameLst>
                                      </p:cBhvr>
                                      <p:tavLst>
                                        <p:tav tm="0">
                                          <p:val>
                                            <p:fltVal val="0"/>
                                          </p:val>
                                        </p:tav>
                                        <p:tav tm="100000">
                                          <p:val>
                                            <p:strVal val="#ppt_w"/>
                                          </p:val>
                                        </p:tav>
                                      </p:tavLst>
                                    </p:anim>
                                    <p:anim calcmode="lin" valueType="num">
                                      <p:cBhvr>
                                        <p:cTn id="130" dur="500" fill="hold"/>
                                        <p:tgtEl>
                                          <p:spTgt spid="31"/>
                                        </p:tgtEl>
                                        <p:attrNameLst>
                                          <p:attrName>ppt_h</p:attrName>
                                        </p:attrNameLst>
                                      </p:cBhvr>
                                      <p:tavLst>
                                        <p:tav tm="0">
                                          <p:val>
                                            <p:fltVal val="0"/>
                                          </p:val>
                                        </p:tav>
                                        <p:tav tm="100000">
                                          <p:val>
                                            <p:strVal val="#ppt_h"/>
                                          </p:val>
                                        </p:tav>
                                      </p:tavLst>
                                    </p:anim>
                                    <p:animEffect transition="in" filter="fade">
                                      <p:cBhvr>
                                        <p:cTn id="131" dur="500"/>
                                        <p:tgtEl>
                                          <p:spTgt spid="31"/>
                                        </p:tgtEl>
                                      </p:cBhvr>
                                    </p:animEffect>
                                  </p:childTnLst>
                                </p:cTn>
                              </p:par>
                            </p:childTnLst>
                          </p:cTn>
                        </p:par>
                        <p:par>
                          <p:cTn id="132" fill="hold">
                            <p:stCondLst>
                              <p:cond delay="13550"/>
                            </p:stCondLst>
                            <p:childTnLst>
                              <p:par>
                                <p:cTn id="133" presetID="53" presetClass="entr" presetSubtype="16" fill="hold" grpId="0" nodeType="afterEffect">
                                  <p:stCondLst>
                                    <p:cond delay="0"/>
                                  </p:stCondLst>
                                  <p:childTnLst>
                                    <p:set>
                                      <p:cBhvr>
                                        <p:cTn id="134" dur="1" fill="hold">
                                          <p:stCondLst>
                                            <p:cond delay="0"/>
                                          </p:stCondLst>
                                        </p:cTn>
                                        <p:tgtEl>
                                          <p:spTgt spid="35"/>
                                        </p:tgtEl>
                                        <p:attrNameLst>
                                          <p:attrName>style.visibility</p:attrName>
                                        </p:attrNameLst>
                                      </p:cBhvr>
                                      <p:to>
                                        <p:strVal val="visible"/>
                                      </p:to>
                                    </p:set>
                                    <p:anim calcmode="lin" valueType="num">
                                      <p:cBhvr>
                                        <p:cTn id="135" dur="500" fill="hold"/>
                                        <p:tgtEl>
                                          <p:spTgt spid="35"/>
                                        </p:tgtEl>
                                        <p:attrNameLst>
                                          <p:attrName>ppt_w</p:attrName>
                                        </p:attrNameLst>
                                      </p:cBhvr>
                                      <p:tavLst>
                                        <p:tav tm="0">
                                          <p:val>
                                            <p:fltVal val="0"/>
                                          </p:val>
                                        </p:tav>
                                        <p:tav tm="100000">
                                          <p:val>
                                            <p:strVal val="#ppt_w"/>
                                          </p:val>
                                        </p:tav>
                                      </p:tavLst>
                                    </p:anim>
                                    <p:anim calcmode="lin" valueType="num">
                                      <p:cBhvr>
                                        <p:cTn id="136" dur="500" fill="hold"/>
                                        <p:tgtEl>
                                          <p:spTgt spid="35"/>
                                        </p:tgtEl>
                                        <p:attrNameLst>
                                          <p:attrName>ppt_h</p:attrName>
                                        </p:attrNameLst>
                                      </p:cBhvr>
                                      <p:tavLst>
                                        <p:tav tm="0">
                                          <p:val>
                                            <p:fltVal val="0"/>
                                          </p:val>
                                        </p:tav>
                                        <p:tav tm="100000">
                                          <p:val>
                                            <p:strVal val="#ppt_h"/>
                                          </p:val>
                                        </p:tav>
                                      </p:tavLst>
                                    </p:anim>
                                    <p:animEffect transition="in" filter="fade">
                                      <p:cBhvr>
                                        <p:cTn id="137" dur="500"/>
                                        <p:tgtEl>
                                          <p:spTgt spid="35"/>
                                        </p:tgtEl>
                                      </p:cBhvr>
                                    </p:animEffect>
                                  </p:childTnLst>
                                </p:cTn>
                              </p:par>
                            </p:childTnLst>
                          </p:cTn>
                        </p:par>
                        <p:par>
                          <p:cTn id="138" fill="hold">
                            <p:stCondLst>
                              <p:cond delay="14050"/>
                            </p:stCondLst>
                            <p:childTnLst>
                              <p:par>
                                <p:cTn id="139" presetID="22" presetClass="entr" presetSubtype="8" fill="hold" grpId="0" nodeType="afterEffect">
                                  <p:stCondLst>
                                    <p:cond delay="0"/>
                                  </p:stCondLst>
                                  <p:childTnLst>
                                    <p:set>
                                      <p:cBhvr>
                                        <p:cTn id="140" dur="1" fill="hold">
                                          <p:stCondLst>
                                            <p:cond delay="0"/>
                                          </p:stCondLst>
                                        </p:cTn>
                                        <p:tgtEl>
                                          <p:spTgt spid="37"/>
                                        </p:tgtEl>
                                        <p:attrNameLst>
                                          <p:attrName>style.visibility</p:attrName>
                                        </p:attrNameLst>
                                      </p:cBhvr>
                                      <p:to>
                                        <p:strVal val="visible"/>
                                      </p:to>
                                    </p:set>
                                    <p:animEffect transition="in" filter="wipe(left)">
                                      <p:cBhvr>
                                        <p:cTn id="141" dur="500"/>
                                        <p:tgtEl>
                                          <p:spTgt spid="37"/>
                                        </p:tgtEl>
                                      </p:cBhvr>
                                    </p:animEffect>
                                  </p:childTnLst>
                                </p:cTn>
                              </p:par>
                            </p:childTnLst>
                          </p:cTn>
                        </p:par>
                        <p:par>
                          <p:cTn id="142" fill="hold">
                            <p:stCondLst>
                              <p:cond delay="14550"/>
                            </p:stCondLst>
                            <p:childTnLst>
                              <p:par>
                                <p:cTn id="143" presetID="22" presetClass="entr" presetSubtype="8" fill="hold" grpId="0"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wipe(left)">
                                      <p:cBhvr>
                                        <p:cTn id="145" dur="500"/>
                                        <p:tgtEl>
                                          <p:spTgt spid="38"/>
                                        </p:tgtEl>
                                      </p:cBhvr>
                                    </p:animEffect>
                                  </p:childTnLst>
                                </p:cTn>
                              </p:par>
                            </p:childTnLst>
                          </p:cTn>
                        </p:par>
                        <p:par>
                          <p:cTn id="146" fill="hold">
                            <p:stCondLst>
                              <p:cond delay="15050"/>
                            </p:stCondLst>
                            <p:childTnLst>
                              <p:par>
                                <p:cTn id="147" presetID="22" presetClass="entr" presetSubtype="8" fill="hold" grpId="0" nodeType="afterEffect">
                                  <p:stCondLst>
                                    <p:cond delay="0"/>
                                  </p:stCondLst>
                                  <p:childTnLst>
                                    <p:set>
                                      <p:cBhvr>
                                        <p:cTn id="148" dur="1" fill="hold">
                                          <p:stCondLst>
                                            <p:cond delay="0"/>
                                          </p:stCondLst>
                                        </p:cTn>
                                        <p:tgtEl>
                                          <p:spTgt spid="39"/>
                                        </p:tgtEl>
                                        <p:attrNameLst>
                                          <p:attrName>style.visibility</p:attrName>
                                        </p:attrNameLst>
                                      </p:cBhvr>
                                      <p:to>
                                        <p:strVal val="visible"/>
                                      </p:to>
                                    </p:set>
                                    <p:animEffect transition="in" filter="wipe(left)">
                                      <p:cBhvr>
                                        <p:cTn id="149" dur="500"/>
                                        <p:tgtEl>
                                          <p:spTgt spid="39"/>
                                        </p:tgtEl>
                                      </p:cBhvr>
                                    </p:animEffect>
                                  </p:childTnLst>
                                </p:cTn>
                              </p:par>
                            </p:childTnLst>
                          </p:cTn>
                        </p:par>
                        <p:par>
                          <p:cTn id="150" fill="hold">
                            <p:stCondLst>
                              <p:cond delay="15550"/>
                            </p:stCondLst>
                            <p:childTnLst>
                              <p:par>
                                <p:cTn id="151" presetID="22" presetClass="entr" presetSubtype="8" fill="hold" grpId="0" nodeType="afterEffect">
                                  <p:stCondLst>
                                    <p:cond delay="0"/>
                                  </p:stCondLst>
                                  <p:childTnLst>
                                    <p:set>
                                      <p:cBhvr>
                                        <p:cTn id="152" dur="1" fill="hold">
                                          <p:stCondLst>
                                            <p:cond delay="0"/>
                                          </p:stCondLst>
                                        </p:cTn>
                                        <p:tgtEl>
                                          <p:spTgt spid="40"/>
                                        </p:tgtEl>
                                        <p:attrNameLst>
                                          <p:attrName>style.visibility</p:attrName>
                                        </p:attrNameLst>
                                      </p:cBhvr>
                                      <p:to>
                                        <p:strVal val="visible"/>
                                      </p:to>
                                    </p:set>
                                    <p:animEffect transition="in" filter="wipe(left)">
                                      <p:cBhvr>
                                        <p:cTn id="153" dur="500"/>
                                        <p:tgtEl>
                                          <p:spTgt spid="40"/>
                                        </p:tgtEl>
                                      </p:cBhvr>
                                    </p:animEffect>
                                  </p:childTnLst>
                                </p:cTn>
                              </p:par>
                            </p:childTnLst>
                          </p:cTn>
                        </p:par>
                        <p:par>
                          <p:cTn id="154" fill="hold">
                            <p:stCondLst>
                              <p:cond delay="16050"/>
                            </p:stCondLst>
                            <p:childTnLst>
                              <p:par>
                                <p:cTn id="155" presetID="22" presetClass="entr" presetSubtype="8" fill="hold" grpId="0" nodeType="afterEffect">
                                  <p:stCondLst>
                                    <p:cond delay="0"/>
                                  </p:stCondLst>
                                  <p:childTnLst>
                                    <p:set>
                                      <p:cBhvr>
                                        <p:cTn id="156" dur="1" fill="hold">
                                          <p:stCondLst>
                                            <p:cond delay="0"/>
                                          </p:stCondLst>
                                        </p:cTn>
                                        <p:tgtEl>
                                          <p:spTgt spid="41"/>
                                        </p:tgtEl>
                                        <p:attrNameLst>
                                          <p:attrName>style.visibility</p:attrName>
                                        </p:attrNameLst>
                                      </p:cBhvr>
                                      <p:to>
                                        <p:strVal val="visible"/>
                                      </p:to>
                                    </p:set>
                                    <p:animEffect transition="in" filter="wipe(left)">
                                      <p:cBhvr>
                                        <p:cTn id="157" dur="500"/>
                                        <p:tgtEl>
                                          <p:spTgt spid="41"/>
                                        </p:tgtEl>
                                      </p:cBhvr>
                                    </p:animEffect>
                                  </p:childTnLst>
                                </p:cTn>
                              </p:par>
                            </p:childTnLst>
                          </p:cTn>
                        </p:par>
                        <p:par>
                          <p:cTn id="158" fill="hold">
                            <p:stCondLst>
                              <p:cond delay="16550"/>
                            </p:stCondLst>
                            <p:childTnLst>
                              <p:par>
                                <p:cTn id="159" presetID="22" presetClass="entr" presetSubtype="8" fill="hold" grpId="0" nodeType="afterEffect">
                                  <p:stCondLst>
                                    <p:cond delay="0"/>
                                  </p:stCondLst>
                                  <p:childTnLst>
                                    <p:set>
                                      <p:cBhvr>
                                        <p:cTn id="160" dur="1" fill="hold">
                                          <p:stCondLst>
                                            <p:cond delay="0"/>
                                          </p:stCondLst>
                                        </p:cTn>
                                        <p:tgtEl>
                                          <p:spTgt spid="42"/>
                                        </p:tgtEl>
                                        <p:attrNameLst>
                                          <p:attrName>style.visibility</p:attrName>
                                        </p:attrNameLst>
                                      </p:cBhvr>
                                      <p:to>
                                        <p:strVal val="visible"/>
                                      </p:to>
                                    </p:set>
                                    <p:animEffect transition="in" filter="wipe(left)">
                                      <p:cBhvr>
                                        <p:cTn id="16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8924" grpId="0"/>
      <p:bldP spid="47" grpId="0" bldLvl="0" animBg="1"/>
      <p:bldP spid="46" grpId="0" bldLvl="0" animBg="1"/>
      <p:bldP spid="11" grpId="0" bldLvl="0" animBg="1"/>
      <p:bldP spid="16" grpId="0"/>
      <p:bldP spid="20" grpId="0" bldLvl="0" animBg="1"/>
      <p:bldP spid="22" grpId="0" bldLvl="0" animBg="1"/>
      <p:bldP spid="24" grpId="0" bldLvl="0" animBg="1"/>
      <p:bldP spid="26" grpId="0"/>
      <p:bldP spid="27" grpId="0"/>
      <p:bldP spid="28" grpId="0"/>
      <p:bldP spid="17" grpId="0" bldLvl="0" animBg="1"/>
      <p:bldP spid="18" grpId="0" bldLvl="0" animBg="1"/>
      <p:bldP spid="19" grpId="0" bldLvl="0" animBg="1"/>
      <p:bldP spid="32" grpId="0"/>
      <p:bldP spid="33" grpId="0"/>
      <p:bldP spid="34" grpId="0"/>
      <p:bldP spid="23" grpId="0" bldLvl="0" animBg="1"/>
      <p:bldP spid="25" grpId="0" bldLvl="0" animBg="1"/>
      <p:bldP spid="29" grpId="0" bldLvl="0" animBg="1"/>
      <p:bldP spid="30" grpId="0" bldLvl="0" animBg="1"/>
      <p:bldP spid="31" grpId="0" bldLvl="0" animBg="1"/>
      <p:bldP spid="35" grpId="0" bldLvl="0" animBg="1"/>
      <p:bldP spid="37" grpId="0"/>
      <p:bldP spid="38" grpId="0"/>
      <p:bldP spid="39" grpId="0"/>
      <p:bldP spid="40" grpId="0"/>
      <p:bldP spid="41" grpId="0"/>
      <p:bldP spid="4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grpSp>
        <p:nvGrpSpPr>
          <p:cNvPr id="11" name="组合 10"/>
          <p:cNvGrpSpPr/>
          <p:nvPr/>
        </p:nvGrpSpPr>
        <p:grpSpPr>
          <a:xfrm>
            <a:off x="369570" y="-6985"/>
            <a:ext cx="699770" cy="965200"/>
            <a:chOff x="582" y="-11"/>
            <a:chExt cx="1102" cy="1520"/>
          </a:xfrm>
        </p:grpSpPr>
        <p:grpSp>
          <p:nvGrpSpPr>
            <p:cNvPr id="7" name="组合 6"/>
            <p:cNvGrpSpPr/>
            <p:nvPr/>
          </p:nvGrpSpPr>
          <p:grpSpPr>
            <a:xfrm>
              <a:off x="602" y="-11"/>
              <a:ext cx="1082" cy="1520"/>
              <a:chOff x="1586" y="929"/>
              <a:chExt cx="1673" cy="2383"/>
            </a:xfrm>
          </p:grpSpPr>
          <p:sp>
            <p:nvSpPr>
              <p:cNvPr id="4" name="矩形 3"/>
              <p:cNvSpPr/>
              <p:nvPr/>
            </p:nvSpPr>
            <p:spPr>
              <a:xfrm>
                <a:off x="1586" y="929"/>
                <a:ext cx="1673" cy="238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a:off x="1586" y="2381"/>
                <a:ext cx="1671" cy="93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582" y="220"/>
              <a:ext cx="1081" cy="725"/>
            </a:xfrm>
            <a:prstGeom prst="rect">
              <a:avLst/>
            </a:prstGeom>
            <a:noFill/>
          </p:spPr>
          <p:txBody>
            <a:bodyPr wrap="square" rtlCol="0">
              <a:spAutoFit/>
            </a:bodyPr>
            <a:lstStyle/>
            <a:p>
              <a:pPr algn="ctr"/>
              <a:r>
                <a:rPr lang="en-US" altLang="zh-CN" sz="2400" b="1">
                  <a:solidFill>
                    <a:schemeClr val="bg1"/>
                  </a:solidFill>
                  <a:latin typeface="微软雅黑" panose="020B0503020204020204" charset="-122"/>
                  <a:ea typeface="微软雅黑" panose="020B0503020204020204" charset="-122"/>
                </a:rPr>
                <a:t>01</a:t>
              </a:r>
            </a:p>
          </p:txBody>
        </p:sp>
      </p:grpSp>
      <p:sp>
        <p:nvSpPr>
          <p:cNvPr id="19" name="文本框 18"/>
          <p:cNvSpPr txBox="1"/>
          <p:nvPr/>
        </p:nvSpPr>
        <p:spPr>
          <a:xfrm>
            <a:off x="1279525" y="182347"/>
            <a:ext cx="2846705" cy="398780"/>
          </a:xfrm>
          <a:prstGeom prst="rect">
            <a:avLst/>
          </a:prstGeom>
          <a:noFill/>
        </p:spPr>
        <p:txBody>
          <a:bodyPr wrap="square" rtlCol="0">
            <a:spAutoFit/>
          </a:bodyPr>
          <a:lstStyle/>
          <a:p>
            <a:pPr algn="l"/>
            <a:r>
              <a:rPr lang="en-US" altLang="zh-CN" sz="2000" b="1" dirty="0">
                <a:solidFill>
                  <a:schemeClr val="tx1">
                    <a:lumMod val="65000"/>
                    <a:lumOff val="35000"/>
                  </a:schemeClr>
                </a:solidFill>
                <a:latin typeface="微软雅黑" panose="020B0503020204020204" charset="-122"/>
                <a:ea typeface="微软雅黑" panose="020B0503020204020204" charset="-122"/>
              </a:rPr>
              <a:t>DESTINY FREEDOM</a:t>
            </a:r>
          </a:p>
        </p:txBody>
      </p:sp>
      <p:pic>
        <p:nvPicPr>
          <p:cNvPr id="10" name="图片 9" descr="5881b38b16b13"/>
          <p:cNvPicPr>
            <a:picLocks noChangeAspect="1"/>
          </p:cNvPicPr>
          <p:nvPr/>
        </p:nvPicPr>
        <p:blipFill>
          <a:blip r:embed="rId3"/>
          <a:srcRect b="55003"/>
          <a:stretch>
            <a:fillRect/>
          </a:stretch>
        </p:blipFill>
        <p:spPr>
          <a:xfrm>
            <a:off x="479425" y="1038425"/>
            <a:ext cx="11233150" cy="2842895"/>
          </a:xfrm>
          <a:prstGeom prst="rect">
            <a:avLst/>
          </a:prstGeom>
        </p:spPr>
      </p:pic>
      <p:grpSp>
        <p:nvGrpSpPr>
          <p:cNvPr id="25" name="组合 24"/>
          <p:cNvGrpSpPr/>
          <p:nvPr/>
        </p:nvGrpSpPr>
        <p:grpSpPr>
          <a:xfrm flipH="1">
            <a:off x="550254" y="4288681"/>
            <a:ext cx="474345" cy="399415"/>
            <a:chOff x="6350" y="1588"/>
            <a:chExt cx="1403350" cy="1182687"/>
          </a:xfrm>
          <a:solidFill>
            <a:schemeClr val="accent6"/>
          </a:solidFill>
        </p:grpSpPr>
        <p:sp>
          <p:nvSpPr>
            <p:cNvPr id="26" name="Freeform 5"/>
            <p:cNvSpPr/>
            <p:nvPr/>
          </p:nvSpPr>
          <p:spPr bwMode="auto">
            <a:xfrm>
              <a:off x="498475" y="1588"/>
              <a:ext cx="627063" cy="625475"/>
            </a:xfrm>
            <a:custGeom>
              <a:avLst/>
              <a:gdLst>
                <a:gd name="T0" fmla="*/ 163 w 166"/>
                <a:gd name="T1" fmla="*/ 30 h 165"/>
                <a:gd name="T2" fmla="*/ 134 w 166"/>
                <a:gd name="T3" fmla="*/ 1 h 165"/>
                <a:gd name="T4" fmla="*/ 127 w 166"/>
                <a:gd name="T5" fmla="*/ 0 h 165"/>
                <a:gd name="T6" fmla="*/ 99 w 166"/>
                <a:gd name="T7" fmla="*/ 0 h 165"/>
                <a:gd name="T8" fmla="*/ 94 w 166"/>
                <a:gd name="T9" fmla="*/ 2 h 165"/>
                <a:gd name="T10" fmla="*/ 3 w 166"/>
                <a:gd name="T11" fmla="*/ 93 h 165"/>
                <a:gd name="T12" fmla="*/ 3 w 166"/>
                <a:gd name="T13" fmla="*/ 105 h 165"/>
                <a:gd name="T14" fmla="*/ 9 w 166"/>
                <a:gd name="T15" fmla="*/ 107 h 165"/>
                <a:gd name="T16" fmla="*/ 15 w 166"/>
                <a:gd name="T17" fmla="*/ 104 h 165"/>
                <a:gd name="T18" fmla="*/ 104 w 166"/>
                <a:gd name="T19" fmla="*/ 15 h 165"/>
                <a:gd name="T20" fmla="*/ 125 w 166"/>
                <a:gd name="T21" fmla="*/ 15 h 165"/>
                <a:gd name="T22" fmla="*/ 126 w 166"/>
                <a:gd name="T23" fmla="*/ 16 h 165"/>
                <a:gd name="T24" fmla="*/ 125 w 166"/>
                <a:gd name="T25" fmla="*/ 17 h 165"/>
                <a:gd name="T26" fmla="*/ 25 w 166"/>
                <a:gd name="T27" fmla="*/ 117 h 165"/>
                <a:gd name="T28" fmla="*/ 25 w 166"/>
                <a:gd name="T29" fmla="*/ 123 h 165"/>
                <a:gd name="T30" fmla="*/ 29 w 166"/>
                <a:gd name="T31" fmla="*/ 124 h 165"/>
                <a:gd name="T32" fmla="*/ 32 w 166"/>
                <a:gd name="T33" fmla="*/ 123 h 165"/>
                <a:gd name="T34" fmla="*/ 131 w 166"/>
                <a:gd name="T35" fmla="*/ 23 h 165"/>
                <a:gd name="T36" fmla="*/ 132 w 166"/>
                <a:gd name="T37" fmla="*/ 23 h 165"/>
                <a:gd name="T38" fmla="*/ 143 w 166"/>
                <a:gd name="T39" fmla="*/ 34 h 165"/>
                <a:gd name="T40" fmla="*/ 142 w 166"/>
                <a:gd name="T41" fmla="*/ 34 h 165"/>
                <a:gd name="T42" fmla="*/ 42 w 166"/>
                <a:gd name="T43" fmla="*/ 134 h 165"/>
                <a:gd name="T44" fmla="*/ 42 w 166"/>
                <a:gd name="T45" fmla="*/ 140 h 165"/>
                <a:gd name="T46" fmla="*/ 45 w 166"/>
                <a:gd name="T47" fmla="*/ 141 h 165"/>
                <a:gd name="T48" fmla="*/ 49 w 166"/>
                <a:gd name="T49" fmla="*/ 140 h 165"/>
                <a:gd name="T50" fmla="*/ 148 w 166"/>
                <a:gd name="T51" fmla="*/ 40 h 165"/>
                <a:gd name="T52" fmla="*/ 149 w 166"/>
                <a:gd name="T53" fmla="*/ 40 h 165"/>
                <a:gd name="T54" fmla="*/ 151 w 166"/>
                <a:gd name="T55" fmla="*/ 41 h 165"/>
                <a:gd name="T56" fmla="*/ 151 w 166"/>
                <a:gd name="T57" fmla="*/ 61 h 165"/>
                <a:gd name="T58" fmla="*/ 61 w 166"/>
                <a:gd name="T59" fmla="*/ 150 h 165"/>
                <a:gd name="T60" fmla="*/ 61 w 166"/>
                <a:gd name="T61" fmla="*/ 162 h 165"/>
                <a:gd name="T62" fmla="*/ 67 w 166"/>
                <a:gd name="T63" fmla="*/ 165 h 165"/>
                <a:gd name="T64" fmla="*/ 73 w 166"/>
                <a:gd name="T65" fmla="*/ 162 h 165"/>
                <a:gd name="T66" fmla="*/ 164 w 166"/>
                <a:gd name="T67" fmla="*/ 71 h 165"/>
                <a:gd name="T68" fmla="*/ 164 w 166"/>
                <a:gd name="T69" fmla="*/ 71 h 165"/>
                <a:gd name="T70" fmla="*/ 166 w 166"/>
                <a:gd name="T71" fmla="*/ 65 h 165"/>
                <a:gd name="T72" fmla="*/ 166 w 166"/>
                <a:gd name="T73" fmla="*/ 37 h 165"/>
                <a:gd name="T74" fmla="*/ 163 w 166"/>
                <a:gd name="T75" fmla="*/ 3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 h="165">
                  <a:moveTo>
                    <a:pt x="163" y="30"/>
                  </a:moveTo>
                  <a:cubicBezTo>
                    <a:pt x="134" y="1"/>
                    <a:pt x="134" y="1"/>
                    <a:pt x="134" y="1"/>
                  </a:cubicBezTo>
                  <a:cubicBezTo>
                    <a:pt x="133" y="0"/>
                    <a:pt x="130" y="0"/>
                    <a:pt x="127" y="0"/>
                  </a:cubicBezTo>
                  <a:cubicBezTo>
                    <a:pt x="99" y="0"/>
                    <a:pt x="99" y="0"/>
                    <a:pt x="99" y="0"/>
                  </a:cubicBezTo>
                  <a:cubicBezTo>
                    <a:pt x="97" y="0"/>
                    <a:pt x="96" y="0"/>
                    <a:pt x="94" y="2"/>
                  </a:cubicBezTo>
                  <a:cubicBezTo>
                    <a:pt x="3" y="93"/>
                    <a:pt x="3" y="93"/>
                    <a:pt x="3" y="93"/>
                  </a:cubicBezTo>
                  <a:cubicBezTo>
                    <a:pt x="0" y="96"/>
                    <a:pt x="0" y="101"/>
                    <a:pt x="3" y="105"/>
                  </a:cubicBezTo>
                  <a:cubicBezTo>
                    <a:pt x="5" y="106"/>
                    <a:pt x="7" y="107"/>
                    <a:pt x="9" y="107"/>
                  </a:cubicBezTo>
                  <a:cubicBezTo>
                    <a:pt x="11" y="107"/>
                    <a:pt x="14" y="106"/>
                    <a:pt x="15" y="104"/>
                  </a:cubicBezTo>
                  <a:cubicBezTo>
                    <a:pt x="104" y="15"/>
                    <a:pt x="104" y="15"/>
                    <a:pt x="104" y="15"/>
                  </a:cubicBezTo>
                  <a:cubicBezTo>
                    <a:pt x="125" y="15"/>
                    <a:pt x="125" y="15"/>
                    <a:pt x="125" y="15"/>
                  </a:cubicBezTo>
                  <a:cubicBezTo>
                    <a:pt x="126" y="16"/>
                    <a:pt x="126" y="16"/>
                    <a:pt x="126" y="16"/>
                  </a:cubicBezTo>
                  <a:cubicBezTo>
                    <a:pt x="125" y="17"/>
                    <a:pt x="125" y="17"/>
                    <a:pt x="125" y="17"/>
                  </a:cubicBezTo>
                  <a:cubicBezTo>
                    <a:pt x="25" y="117"/>
                    <a:pt x="25" y="117"/>
                    <a:pt x="25" y="117"/>
                  </a:cubicBezTo>
                  <a:cubicBezTo>
                    <a:pt x="24" y="118"/>
                    <a:pt x="24" y="121"/>
                    <a:pt x="25" y="123"/>
                  </a:cubicBezTo>
                  <a:cubicBezTo>
                    <a:pt x="26" y="124"/>
                    <a:pt x="27" y="124"/>
                    <a:pt x="29" y="124"/>
                  </a:cubicBezTo>
                  <a:cubicBezTo>
                    <a:pt x="30" y="124"/>
                    <a:pt x="31" y="124"/>
                    <a:pt x="32" y="123"/>
                  </a:cubicBezTo>
                  <a:cubicBezTo>
                    <a:pt x="131" y="23"/>
                    <a:pt x="131" y="23"/>
                    <a:pt x="131" y="23"/>
                  </a:cubicBezTo>
                  <a:cubicBezTo>
                    <a:pt x="131" y="23"/>
                    <a:pt x="131" y="23"/>
                    <a:pt x="132" y="23"/>
                  </a:cubicBezTo>
                  <a:cubicBezTo>
                    <a:pt x="143" y="34"/>
                    <a:pt x="143" y="34"/>
                    <a:pt x="143" y="34"/>
                  </a:cubicBezTo>
                  <a:cubicBezTo>
                    <a:pt x="142" y="34"/>
                    <a:pt x="142" y="34"/>
                    <a:pt x="142" y="34"/>
                  </a:cubicBezTo>
                  <a:cubicBezTo>
                    <a:pt x="42" y="134"/>
                    <a:pt x="42" y="134"/>
                    <a:pt x="42" y="134"/>
                  </a:cubicBezTo>
                  <a:cubicBezTo>
                    <a:pt x="41" y="135"/>
                    <a:pt x="41" y="138"/>
                    <a:pt x="42" y="140"/>
                  </a:cubicBezTo>
                  <a:cubicBezTo>
                    <a:pt x="43" y="141"/>
                    <a:pt x="44" y="141"/>
                    <a:pt x="45" y="141"/>
                  </a:cubicBezTo>
                  <a:cubicBezTo>
                    <a:pt x="47" y="141"/>
                    <a:pt x="48" y="141"/>
                    <a:pt x="49" y="140"/>
                  </a:cubicBezTo>
                  <a:cubicBezTo>
                    <a:pt x="148" y="40"/>
                    <a:pt x="148" y="40"/>
                    <a:pt x="148" y="40"/>
                  </a:cubicBezTo>
                  <a:cubicBezTo>
                    <a:pt x="148" y="40"/>
                    <a:pt x="149" y="40"/>
                    <a:pt x="149" y="40"/>
                  </a:cubicBezTo>
                  <a:cubicBezTo>
                    <a:pt x="151" y="41"/>
                    <a:pt x="151" y="41"/>
                    <a:pt x="151" y="41"/>
                  </a:cubicBezTo>
                  <a:cubicBezTo>
                    <a:pt x="151" y="61"/>
                    <a:pt x="151" y="61"/>
                    <a:pt x="151" y="61"/>
                  </a:cubicBezTo>
                  <a:cubicBezTo>
                    <a:pt x="61" y="150"/>
                    <a:pt x="61" y="150"/>
                    <a:pt x="61" y="150"/>
                  </a:cubicBezTo>
                  <a:cubicBezTo>
                    <a:pt x="58" y="153"/>
                    <a:pt x="58" y="159"/>
                    <a:pt x="61" y="162"/>
                  </a:cubicBezTo>
                  <a:cubicBezTo>
                    <a:pt x="63" y="164"/>
                    <a:pt x="65" y="165"/>
                    <a:pt x="67" y="165"/>
                  </a:cubicBezTo>
                  <a:cubicBezTo>
                    <a:pt x="69" y="165"/>
                    <a:pt x="71" y="164"/>
                    <a:pt x="73" y="162"/>
                  </a:cubicBezTo>
                  <a:cubicBezTo>
                    <a:pt x="164" y="71"/>
                    <a:pt x="164" y="71"/>
                    <a:pt x="164" y="71"/>
                  </a:cubicBezTo>
                  <a:cubicBezTo>
                    <a:pt x="164" y="71"/>
                    <a:pt x="164" y="71"/>
                    <a:pt x="164" y="71"/>
                  </a:cubicBezTo>
                  <a:cubicBezTo>
                    <a:pt x="166" y="69"/>
                    <a:pt x="166" y="67"/>
                    <a:pt x="166" y="65"/>
                  </a:cubicBezTo>
                  <a:cubicBezTo>
                    <a:pt x="166" y="37"/>
                    <a:pt x="166" y="37"/>
                    <a:pt x="166" y="37"/>
                  </a:cubicBezTo>
                  <a:cubicBezTo>
                    <a:pt x="166" y="34"/>
                    <a:pt x="165" y="32"/>
                    <a:pt x="163"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 name="Freeform 6"/>
            <p:cNvSpPr/>
            <p:nvPr/>
          </p:nvSpPr>
          <p:spPr bwMode="auto">
            <a:xfrm>
              <a:off x="6350" y="214313"/>
              <a:ext cx="1403350" cy="969962"/>
            </a:xfrm>
            <a:custGeom>
              <a:avLst/>
              <a:gdLst>
                <a:gd name="T0" fmla="*/ 346 w 371"/>
                <a:gd name="T1" fmla="*/ 209 h 256"/>
                <a:gd name="T2" fmla="*/ 346 w 371"/>
                <a:gd name="T3" fmla="*/ 25 h 256"/>
                <a:gd name="T4" fmla="*/ 321 w 371"/>
                <a:gd name="T5" fmla="*/ 0 h 256"/>
                <a:gd name="T6" fmla="*/ 309 w 371"/>
                <a:gd name="T7" fmla="*/ 0 h 256"/>
                <a:gd name="T8" fmla="*/ 309 w 371"/>
                <a:gd name="T9" fmla="*/ 9 h 256"/>
                <a:gd name="T10" fmla="*/ 309 w 371"/>
                <a:gd name="T11" fmla="*/ 12 h 256"/>
                <a:gd name="T12" fmla="*/ 321 w 371"/>
                <a:gd name="T13" fmla="*/ 12 h 256"/>
                <a:gd name="T14" fmla="*/ 334 w 371"/>
                <a:gd name="T15" fmla="*/ 25 h 256"/>
                <a:gd name="T16" fmla="*/ 334 w 371"/>
                <a:gd name="T17" fmla="*/ 209 h 256"/>
                <a:gd name="T18" fmla="*/ 231 w 371"/>
                <a:gd name="T19" fmla="*/ 209 h 256"/>
                <a:gd name="T20" fmla="*/ 231 w 371"/>
                <a:gd name="T21" fmla="*/ 212 h 256"/>
                <a:gd name="T22" fmla="*/ 218 w 371"/>
                <a:gd name="T23" fmla="*/ 225 h 256"/>
                <a:gd name="T24" fmla="*/ 150 w 371"/>
                <a:gd name="T25" fmla="*/ 225 h 256"/>
                <a:gd name="T26" fmla="*/ 137 w 371"/>
                <a:gd name="T27" fmla="*/ 212 h 256"/>
                <a:gd name="T28" fmla="*/ 137 w 371"/>
                <a:gd name="T29" fmla="*/ 209 h 256"/>
                <a:gd name="T30" fmla="*/ 40 w 371"/>
                <a:gd name="T31" fmla="*/ 209 h 256"/>
                <a:gd name="T32" fmla="*/ 40 w 371"/>
                <a:gd name="T33" fmla="*/ 25 h 256"/>
                <a:gd name="T34" fmla="*/ 53 w 371"/>
                <a:gd name="T35" fmla="*/ 12 h 256"/>
                <a:gd name="T36" fmla="*/ 140 w 371"/>
                <a:gd name="T37" fmla="*/ 12 h 256"/>
                <a:gd name="T38" fmla="*/ 152 w 371"/>
                <a:gd name="T39" fmla="*/ 0 h 256"/>
                <a:gd name="T40" fmla="*/ 53 w 371"/>
                <a:gd name="T41" fmla="*/ 0 h 256"/>
                <a:gd name="T42" fmla="*/ 28 w 371"/>
                <a:gd name="T43" fmla="*/ 25 h 256"/>
                <a:gd name="T44" fmla="*/ 28 w 371"/>
                <a:gd name="T45" fmla="*/ 209 h 256"/>
                <a:gd name="T46" fmla="*/ 0 w 371"/>
                <a:gd name="T47" fmla="*/ 209 h 256"/>
                <a:gd name="T48" fmla="*/ 0 w 371"/>
                <a:gd name="T49" fmla="*/ 231 h 256"/>
                <a:gd name="T50" fmla="*/ 25 w 371"/>
                <a:gd name="T51" fmla="*/ 256 h 256"/>
                <a:gd name="T52" fmla="*/ 346 w 371"/>
                <a:gd name="T53" fmla="*/ 256 h 256"/>
                <a:gd name="T54" fmla="*/ 371 w 371"/>
                <a:gd name="T55" fmla="*/ 231 h 256"/>
                <a:gd name="T56" fmla="*/ 371 w 371"/>
                <a:gd name="T57" fmla="*/ 209 h 256"/>
                <a:gd name="T58" fmla="*/ 346 w 371"/>
                <a:gd name="T59" fmla="*/ 209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1" h="256">
                  <a:moveTo>
                    <a:pt x="346" y="209"/>
                  </a:moveTo>
                  <a:cubicBezTo>
                    <a:pt x="346" y="25"/>
                    <a:pt x="346" y="25"/>
                    <a:pt x="346" y="25"/>
                  </a:cubicBezTo>
                  <a:cubicBezTo>
                    <a:pt x="346" y="11"/>
                    <a:pt x="335" y="0"/>
                    <a:pt x="321" y="0"/>
                  </a:cubicBezTo>
                  <a:cubicBezTo>
                    <a:pt x="309" y="0"/>
                    <a:pt x="309" y="0"/>
                    <a:pt x="309" y="0"/>
                  </a:cubicBezTo>
                  <a:cubicBezTo>
                    <a:pt x="309" y="9"/>
                    <a:pt x="309" y="9"/>
                    <a:pt x="309" y="9"/>
                  </a:cubicBezTo>
                  <a:cubicBezTo>
                    <a:pt x="309" y="10"/>
                    <a:pt x="309" y="11"/>
                    <a:pt x="309" y="12"/>
                  </a:cubicBezTo>
                  <a:cubicBezTo>
                    <a:pt x="321" y="12"/>
                    <a:pt x="321" y="12"/>
                    <a:pt x="321" y="12"/>
                  </a:cubicBezTo>
                  <a:cubicBezTo>
                    <a:pt x="328" y="12"/>
                    <a:pt x="334" y="18"/>
                    <a:pt x="334" y="25"/>
                  </a:cubicBezTo>
                  <a:cubicBezTo>
                    <a:pt x="334" y="209"/>
                    <a:pt x="334" y="209"/>
                    <a:pt x="334" y="209"/>
                  </a:cubicBezTo>
                  <a:cubicBezTo>
                    <a:pt x="231" y="209"/>
                    <a:pt x="231" y="209"/>
                    <a:pt x="231" y="209"/>
                  </a:cubicBezTo>
                  <a:cubicBezTo>
                    <a:pt x="231" y="212"/>
                    <a:pt x="231" y="212"/>
                    <a:pt x="231" y="212"/>
                  </a:cubicBezTo>
                  <a:cubicBezTo>
                    <a:pt x="231" y="219"/>
                    <a:pt x="225" y="225"/>
                    <a:pt x="218" y="225"/>
                  </a:cubicBezTo>
                  <a:cubicBezTo>
                    <a:pt x="150" y="225"/>
                    <a:pt x="150" y="225"/>
                    <a:pt x="150" y="225"/>
                  </a:cubicBezTo>
                  <a:cubicBezTo>
                    <a:pt x="143" y="225"/>
                    <a:pt x="137" y="219"/>
                    <a:pt x="137" y="212"/>
                  </a:cubicBezTo>
                  <a:cubicBezTo>
                    <a:pt x="137" y="209"/>
                    <a:pt x="137" y="209"/>
                    <a:pt x="137" y="209"/>
                  </a:cubicBezTo>
                  <a:cubicBezTo>
                    <a:pt x="40" y="209"/>
                    <a:pt x="40" y="209"/>
                    <a:pt x="40" y="209"/>
                  </a:cubicBezTo>
                  <a:cubicBezTo>
                    <a:pt x="40" y="25"/>
                    <a:pt x="40" y="25"/>
                    <a:pt x="40" y="25"/>
                  </a:cubicBezTo>
                  <a:cubicBezTo>
                    <a:pt x="40" y="18"/>
                    <a:pt x="46" y="12"/>
                    <a:pt x="53" y="12"/>
                  </a:cubicBezTo>
                  <a:cubicBezTo>
                    <a:pt x="140" y="12"/>
                    <a:pt x="140" y="12"/>
                    <a:pt x="140" y="12"/>
                  </a:cubicBezTo>
                  <a:cubicBezTo>
                    <a:pt x="152" y="0"/>
                    <a:pt x="152" y="0"/>
                    <a:pt x="152" y="0"/>
                  </a:cubicBezTo>
                  <a:cubicBezTo>
                    <a:pt x="53" y="0"/>
                    <a:pt x="53" y="0"/>
                    <a:pt x="53" y="0"/>
                  </a:cubicBezTo>
                  <a:cubicBezTo>
                    <a:pt x="39" y="0"/>
                    <a:pt x="28" y="11"/>
                    <a:pt x="28" y="25"/>
                  </a:cubicBezTo>
                  <a:cubicBezTo>
                    <a:pt x="28" y="209"/>
                    <a:pt x="28" y="209"/>
                    <a:pt x="28" y="209"/>
                  </a:cubicBezTo>
                  <a:cubicBezTo>
                    <a:pt x="0" y="209"/>
                    <a:pt x="0" y="209"/>
                    <a:pt x="0" y="209"/>
                  </a:cubicBezTo>
                  <a:cubicBezTo>
                    <a:pt x="0" y="231"/>
                    <a:pt x="0" y="231"/>
                    <a:pt x="0" y="231"/>
                  </a:cubicBezTo>
                  <a:cubicBezTo>
                    <a:pt x="0" y="245"/>
                    <a:pt x="11" y="256"/>
                    <a:pt x="25" y="256"/>
                  </a:cubicBezTo>
                  <a:cubicBezTo>
                    <a:pt x="346" y="256"/>
                    <a:pt x="346" y="256"/>
                    <a:pt x="346" y="256"/>
                  </a:cubicBezTo>
                  <a:cubicBezTo>
                    <a:pt x="360" y="256"/>
                    <a:pt x="371" y="245"/>
                    <a:pt x="371" y="231"/>
                  </a:cubicBezTo>
                  <a:cubicBezTo>
                    <a:pt x="371" y="209"/>
                    <a:pt x="371" y="209"/>
                    <a:pt x="371" y="209"/>
                  </a:cubicBezTo>
                  <a:lnTo>
                    <a:pt x="346" y="2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 name="Freeform 7"/>
            <p:cNvSpPr/>
            <p:nvPr/>
          </p:nvSpPr>
          <p:spPr bwMode="auto">
            <a:xfrm>
              <a:off x="369888" y="411163"/>
              <a:ext cx="339725" cy="333375"/>
            </a:xfrm>
            <a:custGeom>
              <a:avLst/>
              <a:gdLst>
                <a:gd name="T0" fmla="*/ 88 w 90"/>
                <a:gd name="T1" fmla="*/ 59 h 88"/>
                <a:gd name="T2" fmla="*/ 78 w 90"/>
                <a:gd name="T3" fmla="*/ 53 h 88"/>
                <a:gd name="T4" fmla="*/ 40 w 90"/>
                <a:gd name="T5" fmla="*/ 63 h 88"/>
                <a:gd name="T6" fmla="*/ 39 w 90"/>
                <a:gd name="T7" fmla="*/ 61 h 88"/>
                <a:gd name="T8" fmla="*/ 27 w 90"/>
                <a:gd name="T9" fmla="*/ 48 h 88"/>
                <a:gd name="T10" fmla="*/ 37 w 90"/>
                <a:gd name="T11" fmla="*/ 12 h 88"/>
                <a:gd name="T12" fmla="*/ 31 w 90"/>
                <a:gd name="T13" fmla="*/ 2 h 88"/>
                <a:gd name="T14" fmla="*/ 21 w 90"/>
                <a:gd name="T15" fmla="*/ 7 h 88"/>
                <a:gd name="T16" fmla="*/ 0 w 90"/>
                <a:gd name="T17" fmla="*/ 77 h 88"/>
                <a:gd name="T18" fmla="*/ 0 w 90"/>
                <a:gd name="T19" fmla="*/ 78 h 88"/>
                <a:gd name="T20" fmla="*/ 0 w 90"/>
                <a:gd name="T21" fmla="*/ 82 h 88"/>
                <a:gd name="T22" fmla="*/ 9 w 90"/>
                <a:gd name="T23" fmla="*/ 88 h 88"/>
                <a:gd name="T24" fmla="*/ 11 w 90"/>
                <a:gd name="T25" fmla="*/ 88 h 88"/>
                <a:gd name="T26" fmla="*/ 82 w 90"/>
                <a:gd name="T27" fmla="*/ 70 h 88"/>
                <a:gd name="T28" fmla="*/ 88 w 90"/>
                <a:gd name="T29" fmla="*/ 5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88">
                  <a:moveTo>
                    <a:pt x="88" y="59"/>
                  </a:moveTo>
                  <a:cubicBezTo>
                    <a:pt x="87" y="55"/>
                    <a:pt x="83" y="52"/>
                    <a:pt x="78" y="53"/>
                  </a:cubicBezTo>
                  <a:cubicBezTo>
                    <a:pt x="40" y="63"/>
                    <a:pt x="40" y="63"/>
                    <a:pt x="40" y="63"/>
                  </a:cubicBezTo>
                  <a:cubicBezTo>
                    <a:pt x="40" y="62"/>
                    <a:pt x="39" y="61"/>
                    <a:pt x="39" y="61"/>
                  </a:cubicBezTo>
                  <a:cubicBezTo>
                    <a:pt x="27" y="48"/>
                    <a:pt x="27" y="48"/>
                    <a:pt x="27" y="48"/>
                  </a:cubicBezTo>
                  <a:cubicBezTo>
                    <a:pt x="37" y="12"/>
                    <a:pt x="37" y="12"/>
                    <a:pt x="37" y="12"/>
                  </a:cubicBezTo>
                  <a:cubicBezTo>
                    <a:pt x="38" y="8"/>
                    <a:pt x="36" y="3"/>
                    <a:pt x="31" y="2"/>
                  </a:cubicBezTo>
                  <a:cubicBezTo>
                    <a:pt x="27" y="0"/>
                    <a:pt x="22" y="3"/>
                    <a:pt x="21" y="7"/>
                  </a:cubicBezTo>
                  <a:cubicBezTo>
                    <a:pt x="0" y="77"/>
                    <a:pt x="0" y="77"/>
                    <a:pt x="0" y="77"/>
                  </a:cubicBezTo>
                  <a:cubicBezTo>
                    <a:pt x="0" y="77"/>
                    <a:pt x="0" y="78"/>
                    <a:pt x="0" y="78"/>
                  </a:cubicBezTo>
                  <a:cubicBezTo>
                    <a:pt x="0" y="79"/>
                    <a:pt x="0" y="80"/>
                    <a:pt x="0" y="82"/>
                  </a:cubicBezTo>
                  <a:cubicBezTo>
                    <a:pt x="1" y="85"/>
                    <a:pt x="5" y="88"/>
                    <a:pt x="9" y="88"/>
                  </a:cubicBezTo>
                  <a:cubicBezTo>
                    <a:pt x="9" y="88"/>
                    <a:pt x="10" y="88"/>
                    <a:pt x="11" y="88"/>
                  </a:cubicBezTo>
                  <a:cubicBezTo>
                    <a:pt x="82" y="70"/>
                    <a:pt x="82" y="70"/>
                    <a:pt x="82" y="70"/>
                  </a:cubicBezTo>
                  <a:cubicBezTo>
                    <a:pt x="87" y="68"/>
                    <a:pt x="90" y="64"/>
                    <a:pt x="8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2" name="矩形 31"/>
          <p:cNvSpPr/>
          <p:nvPr/>
        </p:nvSpPr>
        <p:spPr>
          <a:xfrm>
            <a:off x="1187449" y="4111058"/>
            <a:ext cx="9913687" cy="1477328"/>
          </a:xfrm>
          <a:prstGeom prst="rect">
            <a:avLst/>
          </a:prstGeom>
        </p:spPr>
        <p:txBody>
          <a:bodyPr wrap="square">
            <a:spAutoFit/>
          </a:bodyPr>
          <a:lstStyle/>
          <a:p>
            <a:pPr fontAlgn="auto">
              <a:lnSpc>
                <a:spcPct val="150000"/>
              </a:lnSpc>
            </a:pPr>
            <a:r>
              <a:rPr lang="en-US" altLang="zh-TW" sz="2000" dirty="0">
                <a:latin typeface="+mn-ea"/>
              </a:rPr>
              <a:t>Conflict is an </a:t>
            </a:r>
            <a:r>
              <a:rPr lang="en-US" altLang="zh-TW" sz="2000" dirty="0">
                <a:solidFill>
                  <a:srgbClr val="FF0000"/>
                </a:solidFill>
                <a:latin typeface="+mn-ea"/>
              </a:rPr>
              <a:t>inseparable</a:t>
            </a:r>
            <a:r>
              <a:rPr lang="en-US" altLang="zh-TW" sz="2000" dirty="0">
                <a:latin typeface="+mn-ea"/>
              </a:rPr>
              <a:t> part of our personal and professional lives</a:t>
            </a:r>
            <a:r>
              <a:rPr lang="en-US" altLang="zh-TW" sz="2000" dirty="0" smtClean="0">
                <a:latin typeface="+mn-ea"/>
              </a:rPr>
              <a:t>!</a:t>
            </a:r>
            <a:r>
              <a:rPr lang="en-US" altLang="zh-TW" sz="2000" dirty="0">
                <a:latin typeface="+mn-ea"/>
              </a:rPr>
              <a:t/>
            </a:r>
            <a:br>
              <a:rPr lang="en-US" altLang="zh-TW" sz="2000" dirty="0">
                <a:latin typeface="+mn-ea"/>
              </a:rPr>
            </a:br>
            <a:r>
              <a:rPr lang="en-US" altLang="zh-TW" sz="2000" dirty="0">
                <a:latin typeface="+mn-ea"/>
              </a:rPr>
              <a:t>There can be different ways to resolve conflict.</a:t>
            </a:r>
            <a:br>
              <a:rPr lang="en-US" altLang="zh-TW" sz="2000" dirty="0">
                <a:latin typeface="+mn-ea"/>
              </a:rPr>
            </a:br>
            <a:r>
              <a:rPr lang="en-US" altLang="zh-TW" sz="2000" dirty="0">
                <a:latin typeface="+mn-ea"/>
              </a:rPr>
              <a:t>The most effective way </a:t>
            </a:r>
            <a:r>
              <a:rPr lang="en-US" altLang="zh-TW" sz="2000" dirty="0">
                <a:solidFill>
                  <a:srgbClr val="FF0000"/>
                </a:solidFill>
                <a:latin typeface="+mn-ea"/>
              </a:rPr>
              <a:t>seeks mutual agreement </a:t>
            </a:r>
            <a:r>
              <a:rPr lang="en-US" altLang="zh-TW" sz="2000" dirty="0">
                <a:latin typeface="+mn-ea"/>
              </a:rPr>
              <a:t>through dialogue and ends in a </a:t>
            </a:r>
            <a:r>
              <a:rPr lang="en-US" altLang="zh-TW" sz="2000" dirty="0">
                <a:solidFill>
                  <a:srgbClr val="FF0000"/>
                </a:solidFill>
                <a:latin typeface="+mn-ea"/>
              </a:rPr>
              <a:t>win-win situation</a:t>
            </a:r>
            <a:r>
              <a:rPr lang="en-US" altLang="zh-TW" sz="2000" dirty="0">
                <a:latin typeface="+mn-ea"/>
              </a:rPr>
              <a:t>.</a:t>
            </a:r>
            <a:endParaRPr sz="2000" dirty="0">
              <a:solidFill>
                <a:schemeClr val="tx1">
                  <a:lumMod val="65000"/>
                  <a:lumOff val="35000"/>
                </a:schemeClr>
              </a:solidFill>
              <a:latin typeface="微软雅黑" panose="020B0503020204020204" charset="-122"/>
              <a:ea typeface="微软雅黑" panose="020B0503020204020204" charset="-122"/>
              <a:sym typeface="+mn-ea"/>
            </a:endParaRPr>
          </a:p>
        </p:txBody>
      </p:sp>
      <p:sp>
        <p:nvSpPr>
          <p:cNvPr id="24" name="文本框 21"/>
          <p:cNvSpPr txBox="1"/>
          <p:nvPr/>
        </p:nvSpPr>
        <p:spPr>
          <a:xfrm>
            <a:off x="1187450" y="5673021"/>
            <a:ext cx="2148205" cy="338554"/>
          </a:xfrm>
          <a:prstGeom prst="rect">
            <a:avLst/>
          </a:prstGeom>
          <a:noFill/>
        </p:spPr>
        <p:txBody>
          <a:bodyPr wrap="square" rtlCol="0">
            <a:spAutoFit/>
          </a:bodyPr>
          <a:lstStyle/>
          <a:p>
            <a:r>
              <a:rPr lang="en-US" altLang="zh-TW" sz="1600" dirty="0"/>
              <a:t>Preface</a:t>
            </a:r>
            <a:endParaRPr lang="zh-TW" altLang="en-US" sz="1600" dirty="0"/>
          </a:p>
        </p:txBody>
      </p:sp>
    </p:spTree>
    <p:extLst>
      <p:ext uri="{BB962C8B-B14F-4D97-AF65-F5344CB8AC3E}">
        <p14:creationId xmlns:p14="http://schemas.microsoft.com/office/powerpoint/2010/main" val="39835406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par>
                          <p:cTn id="8" fill="hold">
                            <p:stCondLst>
                              <p:cond delay="500"/>
                            </p:stCondLst>
                            <p:childTnLst>
                              <p:par>
                                <p:cTn id="9" presetID="22" presetClass="entr" presetSubtype="8" fill="hold" grpId="1"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29"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ppt_x</p:attrName>
                                        </p:attrNameLst>
                                      </p:cBhvr>
                                      <p:tavLst>
                                        <p:tav tm="0">
                                          <p:val>
                                            <p:strVal val="#ppt_x-.2"/>
                                          </p:val>
                                        </p:tav>
                                        <p:tav tm="100000">
                                          <p:val>
                                            <p:strVal val="#ppt_x"/>
                                          </p:val>
                                        </p:tav>
                                      </p:tavLst>
                                    </p:anim>
                                    <p:anim calcmode="lin" valueType="num">
                                      <p:cBhvr>
                                        <p:cTn id="16"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7" dur="500"/>
                                        <p:tgtEl>
                                          <p:spTgt spid="10"/>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9" name="矩形 8"/>
          <p:cNvSpPr/>
          <p:nvPr/>
        </p:nvSpPr>
        <p:spPr>
          <a:xfrm>
            <a:off x="1414145" y="1137285"/>
            <a:ext cx="9365615" cy="4583430"/>
          </a:xfrm>
          <a:prstGeom prst="rect">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2652328" y="2011124"/>
            <a:ext cx="6913245" cy="1107996"/>
          </a:xfrm>
          <a:prstGeom prst="rect">
            <a:avLst/>
          </a:prstGeom>
          <a:noFill/>
        </p:spPr>
        <p:txBody>
          <a:bodyPr wrap="square" rtlCol="0">
            <a:spAutoFit/>
          </a:bodyPr>
          <a:lstStyle/>
          <a:p>
            <a:pPr algn="ctr"/>
            <a:r>
              <a:rPr lang="en-US" altLang="zh-TW" sz="6600" dirty="0"/>
              <a:t>Managing conflict</a:t>
            </a:r>
            <a:endParaRPr lang="en-US" altLang="zh-CN" sz="6600" b="1" dirty="0">
              <a:solidFill>
                <a:schemeClr val="bg1"/>
              </a:solidFill>
              <a:latin typeface="微软雅黑" panose="020B0503020204020204" charset="-122"/>
              <a:ea typeface="微软雅黑" panose="020B0503020204020204" charset="-122"/>
            </a:endParaRPr>
          </a:p>
        </p:txBody>
      </p:sp>
      <p:sp>
        <p:nvSpPr>
          <p:cNvPr id="46" name="圆角矩形 45"/>
          <p:cNvSpPr/>
          <p:nvPr/>
        </p:nvSpPr>
        <p:spPr>
          <a:xfrm>
            <a:off x="5358697" y="3638450"/>
            <a:ext cx="1500505" cy="360680"/>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lumMod val="75000"/>
                    <a:lumOff val="25000"/>
                  </a:schemeClr>
                </a:solidFill>
              </a:rPr>
              <a:t>Part I</a:t>
            </a:r>
            <a:endParaRPr lang="zh-TW" altLang="en-US" dirty="0">
              <a:solidFill>
                <a:schemeClr val="tx1">
                  <a:lumMod val="75000"/>
                  <a:lumOff val="25000"/>
                </a:schemeClr>
              </a:solidFill>
            </a:endParaRPr>
          </a:p>
        </p:txBody>
      </p:sp>
      <p:sp>
        <p:nvSpPr>
          <p:cNvPr id="25" name="矩形 24"/>
          <p:cNvSpPr/>
          <p:nvPr/>
        </p:nvSpPr>
        <p:spPr>
          <a:xfrm>
            <a:off x="2640330" y="3119120"/>
            <a:ext cx="6908165" cy="40594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200000"/>
              </a:lnSpc>
            </a:pPr>
            <a:endParaRPr lang="zh-CN" altLang="en-US" sz="1200" dirty="0">
              <a:solidFill>
                <a:schemeClr val="bg1"/>
              </a:solidFill>
              <a:latin typeface="微软雅黑" panose="020B0503020204020204" charset="-122"/>
              <a:ea typeface="微软雅黑" panose="020B0503020204020204" charset="-122"/>
              <a:sym typeface="+mn-ea"/>
            </a:endParaRPr>
          </a:p>
        </p:txBody>
      </p:sp>
    </p:spTree>
    <p:extLst>
      <p:ext uri="{BB962C8B-B14F-4D97-AF65-F5344CB8AC3E}">
        <p14:creationId xmlns:p14="http://schemas.microsoft.com/office/powerpoint/2010/main" val="412855387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41" presetClass="entr" presetSubtype="0" fill="hold" grpId="1" nodeType="afterEffect">
                                  <p:stCondLst>
                                    <p:cond delay="0"/>
                                  </p:stCondLst>
                                  <p:iterate type="lt">
                                    <p:tmPct val="10000"/>
                                  </p:iterate>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9"/>
                                        </p:tgtEl>
                                        <p:attrNameLst>
                                          <p:attrName>ppt_y</p:attrName>
                                        </p:attrNameLst>
                                      </p:cBhvr>
                                      <p:tavLst>
                                        <p:tav tm="0">
                                          <p:val>
                                            <p:strVal val="#ppt_y"/>
                                          </p:val>
                                        </p:tav>
                                        <p:tav tm="100000">
                                          <p:val>
                                            <p:strVal val="#ppt_y"/>
                                          </p:val>
                                        </p:tav>
                                      </p:tavLst>
                                    </p:anim>
                                    <p:anim calcmode="lin" valueType="num">
                                      <p:cBhvr>
                                        <p:cTn id="13"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9"/>
                                        </p:tgtEl>
                                      </p:cBhvr>
                                    </p:animEffect>
                                  </p:childTnLst>
                                </p:cTn>
                              </p:par>
                            </p:childTnLst>
                          </p:cTn>
                        </p:par>
                        <p:par>
                          <p:cTn id="16" fill="hold">
                            <p:stCondLst>
                              <p:cond delay="2250"/>
                            </p:stCondLst>
                            <p:childTnLst>
                              <p:par>
                                <p:cTn id="17" presetID="22" presetClass="entr" presetSubtype="8" fill="hold" grpId="1" nodeType="afterEffect" nodePh="1">
                                  <p:stCondLst>
                                    <p:cond delay="0"/>
                                  </p:stCondLst>
                                  <p:endCondLst>
                                    <p:cond evt="begin" delay="0">
                                      <p:tn val="17"/>
                                    </p:cond>
                                  </p:endCondLst>
                                  <p:childTnLst>
                                    <p:set>
                                      <p:cBhvr>
                                        <p:cTn id="18" dur="1" fill="hold">
                                          <p:stCondLst>
                                            <p:cond delay="0"/>
                                          </p:stCondLst>
                                        </p:cTn>
                                        <p:tgtEl>
                                          <p:spTgt spid="25"/>
                                        </p:tgtEl>
                                        <p:attrNameLst>
                                          <p:attrName>style.visibility</p:attrName>
                                        </p:attrNameLst>
                                      </p:cBhvr>
                                      <p:to>
                                        <p:strVal val="visible"/>
                                      </p:to>
                                    </p:set>
                                    <p:animEffect transition="in" filter="wipe(left)">
                                      <p:cBhvr>
                                        <p:cTn id="19" dur="500"/>
                                        <p:tgtEl>
                                          <p:spTgt spid="25"/>
                                        </p:tgtEl>
                                      </p:cBhvr>
                                    </p:animEffect>
                                  </p:childTnLst>
                                </p:cTn>
                              </p:par>
                            </p:childTnLst>
                          </p:cTn>
                        </p:par>
                        <p:par>
                          <p:cTn id="20" fill="hold">
                            <p:stCondLst>
                              <p:cond delay="2750"/>
                            </p:stCondLst>
                            <p:childTnLst>
                              <p:par>
                                <p:cTn id="21" presetID="53" presetClass="entr" presetSubtype="16" fill="hold" grpId="0" nodeType="after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p:cTn id="23" dur="500" fill="hold"/>
                                        <p:tgtEl>
                                          <p:spTgt spid="46"/>
                                        </p:tgtEl>
                                        <p:attrNameLst>
                                          <p:attrName>ppt_w</p:attrName>
                                        </p:attrNameLst>
                                      </p:cBhvr>
                                      <p:tavLst>
                                        <p:tav tm="0">
                                          <p:val>
                                            <p:fltVal val="0"/>
                                          </p:val>
                                        </p:tav>
                                        <p:tav tm="100000">
                                          <p:val>
                                            <p:strVal val="#ppt_w"/>
                                          </p:val>
                                        </p:tav>
                                      </p:tavLst>
                                    </p:anim>
                                    <p:anim calcmode="lin" valueType="num">
                                      <p:cBhvr>
                                        <p:cTn id="24" dur="500" fill="hold"/>
                                        <p:tgtEl>
                                          <p:spTgt spid="46"/>
                                        </p:tgtEl>
                                        <p:attrNameLst>
                                          <p:attrName>ppt_h</p:attrName>
                                        </p:attrNameLst>
                                      </p:cBhvr>
                                      <p:tavLst>
                                        <p:tav tm="0">
                                          <p:val>
                                            <p:fltVal val="0"/>
                                          </p:val>
                                        </p:tav>
                                        <p:tav tm="100000">
                                          <p:val>
                                            <p:strVal val="#ppt_h"/>
                                          </p:val>
                                        </p:tav>
                                      </p:tavLst>
                                    </p:anim>
                                    <p:animEffect transition="in" filter="fade">
                                      <p:cBhvr>
                                        <p:cTn id="2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9" grpId="0"/>
      <p:bldP spid="19" grpId="1"/>
      <p:bldP spid="46" grpId="0" bldLvl="0" animBg="1"/>
      <p:bldP spid="25" grpId="0"/>
      <p:bldP spid="25"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grpSp>
        <p:nvGrpSpPr>
          <p:cNvPr id="6" name="组合 5"/>
          <p:cNvGrpSpPr/>
          <p:nvPr/>
        </p:nvGrpSpPr>
        <p:grpSpPr>
          <a:xfrm>
            <a:off x="590550" y="1290955"/>
            <a:ext cx="11012170" cy="4276090"/>
            <a:chOff x="2407" y="2033"/>
            <a:chExt cx="14999" cy="6734"/>
          </a:xfrm>
          <a:blipFill rotWithShape="1">
            <a:blip r:embed="rId3"/>
            <a:stretch>
              <a:fillRect/>
            </a:stretch>
          </a:blipFill>
        </p:grpSpPr>
        <p:sp>
          <p:nvSpPr>
            <p:cNvPr id="4" name="矩形 3"/>
            <p:cNvSpPr/>
            <p:nvPr/>
          </p:nvSpPr>
          <p:spPr>
            <a:xfrm>
              <a:off x="2407" y="2033"/>
              <a:ext cx="219" cy="67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804" y="2033"/>
              <a:ext cx="14603" cy="67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矩形 11"/>
          <p:cNvSpPr/>
          <p:nvPr/>
        </p:nvSpPr>
        <p:spPr>
          <a:xfrm>
            <a:off x="6897370" y="798195"/>
            <a:ext cx="3554095" cy="5261610"/>
          </a:xfrm>
          <a:prstGeom prst="rect">
            <a:avLst/>
          </a:prstGeom>
          <a:solidFill>
            <a:schemeClr val="accent6"/>
          </a:solidFill>
          <a:ln>
            <a:noFill/>
          </a:ln>
          <a:effectLst>
            <a:outerShdw blurRad="508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7550785" y="1304290"/>
            <a:ext cx="2247265" cy="1568450"/>
          </a:xfrm>
          <a:prstGeom prst="rect">
            <a:avLst/>
          </a:prstGeom>
          <a:noFill/>
        </p:spPr>
        <p:txBody>
          <a:bodyPr wrap="square" rtlCol="0">
            <a:spAutoFit/>
          </a:bodyPr>
          <a:lstStyle/>
          <a:p>
            <a:pPr algn="ctr"/>
            <a:r>
              <a:rPr lang="en-US" altLang="zh-CN" sz="9600" dirty="0" smtClean="0">
                <a:solidFill>
                  <a:schemeClr val="bg1"/>
                </a:solidFill>
              </a:rPr>
              <a:t>01</a:t>
            </a:r>
            <a:endParaRPr lang="en-US" altLang="zh-CN" sz="9600" dirty="0">
              <a:solidFill>
                <a:schemeClr val="bg1"/>
              </a:solidFill>
            </a:endParaRPr>
          </a:p>
        </p:txBody>
      </p:sp>
      <p:sp>
        <p:nvSpPr>
          <p:cNvPr id="14" name="文本框 13"/>
          <p:cNvSpPr txBox="1"/>
          <p:nvPr/>
        </p:nvSpPr>
        <p:spPr>
          <a:xfrm>
            <a:off x="7217410" y="3011805"/>
            <a:ext cx="2914015" cy="830997"/>
          </a:xfrm>
          <a:prstGeom prst="rect">
            <a:avLst/>
          </a:prstGeom>
          <a:noFill/>
        </p:spPr>
        <p:txBody>
          <a:bodyPr wrap="square" rtlCol="0">
            <a:spAutoFit/>
          </a:bodyPr>
          <a:lstStyle/>
          <a:p>
            <a:pPr algn="ctr"/>
            <a:r>
              <a:rPr lang="en-US" altLang="zh-TW" sz="2400" dirty="0"/>
              <a:t>Concept and</a:t>
            </a:r>
            <a:br>
              <a:rPr lang="en-US" altLang="zh-TW" sz="2400" dirty="0"/>
            </a:br>
            <a:r>
              <a:rPr lang="en-US" altLang="zh-TW" sz="2400" dirty="0"/>
              <a:t>importance of conflict</a:t>
            </a:r>
            <a:endParaRPr lang="zh-CN" altLang="en-US" sz="2400" dirty="0">
              <a:solidFill>
                <a:schemeClr val="bg1"/>
              </a:solidFill>
              <a:latin typeface="造字工房尚黑（非商用）常规体" charset="-122"/>
              <a:ea typeface="造字工房尚黑（非商用）常规体" charset="-122"/>
            </a:endParaRPr>
          </a:p>
        </p:txBody>
      </p:sp>
      <p:sp>
        <p:nvSpPr>
          <p:cNvPr id="15" name="文本框 14"/>
          <p:cNvSpPr txBox="1"/>
          <p:nvPr/>
        </p:nvSpPr>
        <p:spPr>
          <a:xfrm>
            <a:off x="8177077" y="4183286"/>
            <a:ext cx="1279743" cy="369332"/>
          </a:xfrm>
          <a:prstGeom prst="rect">
            <a:avLst/>
          </a:prstGeom>
          <a:noFill/>
        </p:spPr>
        <p:txBody>
          <a:bodyPr wrap="square" rtlCol="0">
            <a:spAutoFit/>
          </a:bodyPr>
          <a:lstStyle/>
          <a:p>
            <a:r>
              <a:rPr lang="en-US" altLang="zh-TW" dirty="0"/>
              <a:t>Helen </a:t>
            </a:r>
            <a:r>
              <a:rPr lang="en-US" altLang="zh-TW" dirty="0" err="1"/>
              <a:t>Peng</a:t>
            </a:r>
            <a:endParaRPr lang="zh-TW" alt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anim calcmode="lin" valueType="num">
                                      <p:cBhvr>
                                        <p:cTn id="12" dur="500" fill="hold"/>
                                        <p:tgtEl>
                                          <p:spTgt spid="12"/>
                                        </p:tgtEl>
                                        <p:attrNameLst>
                                          <p:attrName>ppt_x</p:attrName>
                                        </p:attrNameLst>
                                      </p:cBhvr>
                                      <p:tavLst>
                                        <p:tav tm="0">
                                          <p:val>
                                            <p:strVal val="#ppt_x"/>
                                          </p:val>
                                        </p:tav>
                                        <p:tav tm="100000">
                                          <p:val>
                                            <p:strVal val="#ppt_x"/>
                                          </p:val>
                                        </p:tav>
                                      </p:tavLst>
                                    </p:anim>
                                    <p:anim calcmode="lin" valueType="num">
                                      <p:cBhvr>
                                        <p:cTn id="13" dur="5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par>
                          <p:cTn id="24" fill="hold">
                            <p:stCondLst>
                              <p:cond delay="2000"/>
                            </p:stCondLst>
                            <p:childTnLst>
                              <p:par>
                                <p:cTn id="25" presetID="1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p:tgtEl>
                                          <p:spTgt spid="15"/>
                                        </p:tgtEl>
                                        <p:attrNameLst>
                                          <p:attrName>ppt_y</p:attrName>
                                        </p:attrNameLst>
                                      </p:cBhvr>
                                      <p:tavLst>
                                        <p:tav tm="0">
                                          <p:val>
                                            <p:strVal val="#ppt_y+#ppt_h*1.125000"/>
                                          </p:val>
                                        </p:tav>
                                        <p:tav tm="100000">
                                          <p:val>
                                            <p:strVal val="#ppt_y"/>
                                          </p:val>
                                        </p:tav>
                                      </p:tavLst>
                                    </p:anim>
                                    <p:animEffect transition="in" filter="wipe(up)">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grpSp>
        <p:nvGrpSpPr>
          <p:cNvPr id="11" name="组合 10"/>
          <p:cNvGrpSpPr/>
          <p:nvPr/>
        </p:nvGrpSpPr>
        <p:grpSpPr>
          <a:xfrm>
            <a:off x="369570" y="-6985"/>
            <a:ext cx="699770" cy="965200"/>
            <a:chOff x="582" y="-11"/>
            <a:chExt cx="1102" cy="1520"/>
          </a:xfrm>
        </p:grpSpPr>
        <p:grpSp>
          <p:nvGrpSpPr>
            <p:cNvPr id="7" name="组合 6"/>
            <p:cNvGrpSpPr/>
            <p:nvPr/>
          </p:nvGrpSpPr>
          <p:grpSpPr>
            <a:xfrm>
              <a:off x="602" y="-11"/>
              <a:ext cx="1082" cy="1520"/>
              <a:chOff x="1586" y="929"/>
              <a:chExt cx="1673" cy="2383"/>
            </a:xfrm>
          </p:grpSpPr>
          <p:sp>
            <p:nvSpPr>
              <p:cNvPr id="4" name="矩形 3"/>
              <p:cNvSpPr/>
              <p:nvPr/>
            </p:nvSpPr>
            <p:spPr>
              <a:xfrm>
                <a:off x="1586" y="929"/>
                <a:ext cx="1673" cy="238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a:off x="1586" y="2381"/>
                <a:ext cx="1671" cy="93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582" y="220"/>
              <a:ext cx="1081" cy="725"/>
            </a:xfrm>
            <a:prstGeom prst="rect">
              <a:avLst/>
            </a:prstGeom>
            <a:noFill/>
          </p:spPr>
          <p:txBody>
            <a:bodyPr wrap="square" rtlCol="0">
              <a:spAutoFit/>
            </a:bodyPr>
            <a:lstStyle/>
            <a:p>
              <a:pPr algn="ctr"/>
              <a:r>
                <a:rPr lang="en-US" altLang="zh-CN" sz="2400" b="1">
                  <a:solidFill>
                    <a:schemeClr val="bg1"/>
                  </a:solidFill>
                  <a:latin typeface="微软雅黑" panose="020B0503020204020204" charset="-122"/>
                  <a:ea typeface="微软雅黑" panose="020B0503020204020204" charset="-122"/>
                </a:rPr>
                <a:t>01</a:t>
              </a:r>
            </a:p>
          </p:txBody>
        </p:sp>
      </p:grpSp>
      <p:sp>
        <p:nvSpPr>
          <p:cNvPr id="19" name="文本框 18"/>
          <p:cNvSpPr txBox="1"/>
          <p:nvPr/>
        </p:nvSpPr>
        <p:spPr>
          <a:xfrm>
            <a:off x="1223376" y="27129"/>
            <a:ext cx="4158750" cy="1107996"/>
          </a:xfrm>
          <a:prstGeom prst="rect">
            <a:avLst/>
          </a:prstGeom>
          <a:noFill/>
        </p:spPr>
        <p:txBody>
          <a:bodyPr wrap="square" rtlCol="0">
            <a:spAutoFit/>
          </a:bodyPr>
          <a:lstStyle/>
          <a:p>
            <a:r>
              <a:rPr lang="en-US" altLang="zh-TW" sz="6600" dirty="0"/>
              <a:t>Contents</a:t>
            </a:r>
            <a:endParaRPr lang="en-US" altLang="zh-CN" sz="6600" b="1" dirty="0">
              <a:solidFill>
                <a:schemeClr val="tx1">
                  <a:lumMod val="65000"/>
                  <a:lumOff val="35000"/>
                </a:schemeClr>
              </a:solidFill>
              <a:latin typeface="微软雅黑" panose="020B0503020204020204" charset="-122"/>
              <a:ea typeface="微软雅黑" panose="020B0503020204020204" charset="-122"/>
            </a:endParaRPr>
          </a:p>
        </p:txBody>
      </p:sp>
      <p:grpSp>
        <p:nvGrpSpPr>
          <p:cNvPr id="25" name="组合 24"/>
          <p:cNvGrpSpPr/>
          <p:nvPr/>
        </p:nvGrpSpPr>
        <p:grpSpPr>
          <a:xfrm flipH="1">
            <a:off x="1393825" y="1333332"/>
            <a:ext cx="474345" cy="399415"/>
            <a:chOff x="6350" y="1588"/>
            <a:chExt cx="1403350" cy="1182687"/>
          </a:xfrm>
          <a:solidFill>
            <a:schemeClr val="accent6"/>
          </a:solidFill>
        </p:grpSpPr>
        <p:sp>
          <p:nvSpPr>
            <p:cNvPr id="26" name="Freeform 5"/>
            <p:cNvSpPr/>
            <p:nvPr/>
          </p:nvSpPr>
          <p:spPr bwMode="auto">
            <a:xfrm>
              <a:off x="498475" y="1588"/>
              <a:ext cx="627063" cy="625475"/>
            </a:xfrm>
            <a:custGeom>
              <a:avLst/>
              <a:gdLst>
                <a:gd name="T0" fmla="*/ 163 w 166"/>
                <a:gd name="T1" fmla="*/ 30 h 165"/>
                <a:gd name="T2" fmla="*/ 134 w 166"/>
                <a:gd name="T3" fmla="*/ 1 h 165"/>
                <a:gd name="T4" fmla="*/ 127 w 166"/>
                <a:gd name="T5" fmla="*/ 0 h 165"/>
                <a:gd name="T6" fmla="*/ 99 w 166"/>
                <a:gd name="T7" fmla="*/ 0 h 165"/>
                <a:gd name="T8" fmla="*/ 94 w 166"/>
                <a:gd name="T9" fmla="*/ 2 h 165"/>
                <a:gd name="T10" fmla="*/ 3 w 166"/>
                <a:gd name="T11" fmla="*/ 93 h 165"/>
                <a:gd name="T12" fmla="*/ 3 w 166"/>
                <a:gd name="T13" fmla="*/ 105 h 165"/>
                <a:gd name="T14" fmla="*/ 9 w 166"/>
                <a:gd name="T15" fmla="*/ 107 h 165"/>
                <a:gd name="T16" fmla="*/ 15 w 166"/>
                <a:gd name="T17" fmla="*/ 104 h 165"/>
                <a:gd name="T18" fmla="*/ 104 w 166"/>
                <a:gd name="T19" fmla="*/ 15 h 165"/>
                <a:gd name="T20" fmla="*/ 125 w 166"/>
                <a:gd name="T21" fmla="*/ 15 h 165"/>
                <a:gd name="T22" fmla="*/ 126 w 166"/>
                <a:gd name="T23" fmla="*/ 16 h 165"/>
                <a:gd name="T24" fmla="*/ 125 w 166"/>
                <a:gd name="T25" fmla="*/ 17 h 165"/>
                <a:gd name="T26" fmla="*/ 25 w 166"/>
                <a:gd name="T27" fmla="*/ 117 h 165"/>
                <a:gd name="T28" fmla="*/ 25 w 166"/>
                <a:gd name="T29" fmla="*/ 123 h 165"/>
                <a:gd name="T30" fmla="*/ 29 w 166"/>
                <a:gd name="T31" fmla="*/ 124 h 165"/>
                <a:gd name="T32" fmla="*/ 32 w 166"/>
                <a:gd name="T33" fmla="*/ 123 h 165"/>
                <a:gd name="T34" fmla="*/ 131 w 166"/>
                <a:gd name="T35" fmla="*/ 23 h 165"/>
                <a:gd name="T36" fmla="*/ 132 w 166"/>
                <a:gd name="T37" fmla="*/ 23 h 165"/>
                <a:gd name="T38" fmla="*/ 143 w 166"/>
                <a:gd name="T39" fmla="*/ 34 h 165"/>
                <a:gd name="T40" fmla="*/ 142 w 166"/>
                <a:gd name="T41" fmla="*/ 34 h 165"/>
                <a:gd name="T42" fmla="*/ 42 w 166"/>
                <a:gd name="T43" fmla="*/ 134 h 165"/>
                <a:gd name="T44" fmla="*/ 42 w 166"/>
                <a:gd name="T45" fmla="*/ 140 h 165"/>
                <a:gd name="T46" fmla="*/ 45 w 166"/>
                <a:gd name="T47" fmla="*/ 141 h 165"/>
                <a:gd name="T48" fmla="*/ 49 w 166"/>
                <a:gd name="T49" fmla="*/ 140 h 165"/>
                <a:gd name="T50" fmla="*/ 148 w 166"/>
                <a:gd name="T51" fmla="*/ 40 h 165"/>
                <a:gd name="T52" fmla="*/ 149 w 166"/>
                <a:gd name="T53" fmla="*/ 40 h 165"/>
                <a:gd name="T54" fmla="*/ 151 w 166"/>
                <a:gd name="T55" fmla="*/ 41 h 165"/>
                <a:gd name="T56" fmla="*/ 151 w 166"/>
                <a:gd name="T57" fmla="*/ 61 h 165"/>
                <a:gd name="T58" fmla="*/ 61 w 166"/>
                <a:gd name="T59" fmla="*/ 150 h 165"/>
                <a:gd name="T60" fmla="*/ 61 w 166"/>
                <a:gd name="T61" fmla="*/ 162 h 165"/>
                <a:gd name="T62" fmla="*/ 67 w 166"/>
                <a:gd name="T63" fmla="*/ 165 h 165"/>
                <a:gd name="T64" fmla="*/ 73 w 166"/>
                <a:gd name="T65" fmla="*/ 162 h 165"/>
                <a:gd name="T66" fmla="*/ 164 w 166"/>
                <a:gd name="T67" fmla="*/ 71 h 165"/>
                <a:gd name="T68" fmla="*/ 164 w 166"/>
                <a:gd name="T69" fmla="*/ 71 h 165"/>
                <a:gd name="T70" fmla="*/ 166 w 166"/>
                <a:gd name="T71" fmla="*/ 65 h 165"/>
                <a:gd name="T72" fmla="*/ 166 w 166"/>
                <a:gd name="T73" fmla="*/ 37 h 165"/>
                <a:gd name="T74" fmla="*/ 163 w 166"/>
                <a:gd name="T75" fmla="*/ 3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6" h="165">
                  <a:moveTo>
                    <a:pt x="163" y="30"/>
                  </a:moveTo>
                  <a:cubicBezTo>
                    <a:pt x="134" y="1"/>
                    <a:pt x="134" y="1"/>
                    <a:pt x="134" y="1"/>
                  </a:cubicBezTo>
                  <a:cubicBezTo>
                    <a:pt x="133" y="0"/>
                    <a:pt x="130" y="0"/>
                    <a:pt x="127" y="0"/>
                  </a:cubicBezTo>
                  <a:cubicBezTo>
                    <a:pt x="99" y="0"/>
                    <a:pt x="99" y="0"/>
                    <a:pt x="99" y="0"/>
                  </a:cubicBezTo>
                  <a:cubicBezTo>
                    <a:pt x="97" y="0"/>
                    <a:pt x="96" y="0"/>
                    <a:pt x="94" y="2"/>
                  </a:cubicBezTo>
                  <a:cubicBezTo>
                    <a:pt x="3" y="93"/>
                    <a:pt x="3" y="93"/>
                    <a:pt x="3" y="93"/>
                  </a:cubicBezTo>
                  <a:cubicBezTo>
                    <a:pt x="0" y="96"/>
                    <a:pt x="0" y="101"/>
                    <a:pt x="3" y="105"/>
                  </a:cubicBezTo>
                  <a:cubicBezTo>
                    <a:pt x="5" y="106"/>
                    <a:pt x="7" y="107"/>
                    <a:pt x="9" y="107"/>
                  </a:cubicBezTo>
                  <a:cubicBezTo>
                    <a:pt x="11" y="107"/>
                    <a:pt x="14" y="106"/>
                    <a:pt x="15" y="104"/>
                  </a:cubicBezTo>
                  <a:cubicBezTo>
                    <a:pt x="104" y="15"/>
                    <a:pt x="104" y="15"/>
                    <a:pt x="104" y="15"/>
                  </a:cubicBezTo>
                  <a:cubicBezTo>
                    <a:pt x="125" y="15"/>
                    <a:pt x="125" y="15"/>
                    <a:pt x="125" y="15"/>
                  </a:cubicBezTo>
                  <a:cubicBezTo>
                    <a:pt x="126" y="16"/>
                    <a:pt x="126" y="16"/>
                    <a:pt x="126" y="16"/>
                  </a:cubicBezTo>
                  <a:cubicBezTo>
                    <a:pt x="125" y="17"/>
                    <a:pt x="125" y="17"/>
                    <a:pt x="125" y="17"/>
                  </a:cubicBezTo>
                  <a:cubicBezTo>
                    <a:pt x="25" y="117"/>
                    <a:pt x="25" y="117"/>
                    <a:pt x="25" y="117"/>
                  </a:cubicBezTo>
                  <a:cubicBezTo>
                    <a:pt x="24" y="118"/>
                    <a:pt x="24" y="121"/>
                    <a:pt x="25" y="123"/>
                  </a:cubicBezTo>
                  <a:cubicBezTo>
                    <a:pt x="26" y="124"/>
                    <a:pt x="27" y="124"/>
                    <a:pt x="29" y="124"/>
                  </a:cubicBezTo>
                  <a:cubicBezTo>
                    <a:pt x="30" y="124"/>
                    <a:pt x="31" y="124"/>
                    <a:pt x="32" y="123"/>
                  </a:cubicBezTo>
                  <a:cubicBezTo>
                    <a:pt x="131" y="23"/>
                    <a:pt x="131" y="23"/>
                    <a:pt x="131" y="23"/>
                  </a:cubicBezTo>
                  <a:cubicBezTo>
                    <a:pt x="131" y="23"/>
                    <a:pt x="131" y="23"/>
                    <a:pt x="132" y="23"/>
                  </a:cubicBezTo>
                  <a:cubicBezTo>
                    <a:pt x="143" y="34"/>
                    <a:pt x="143" y="34"/>
                    <a:pt x="143" y="34"/>
                  </a:cubicBezTo>
                  <a:cubicBezTo>
                    <a:pt x="142" y="34"/>
                    <a:pt x="142" y="34"/>
                    <a:pt x="142" y="34"/>
                  </a:cubicBezTo>
                  <a:cubicBezTo>
                    <a:pt x="42" y="134"/>
                    <a:pt x="42" y="134"/>
                    <a:pt x="42" y="134"/>
                  </a:cubicBezTo>
                  <a:cubicBezTo>
                    <a:pt x="41" y="135"/>
                    <a:pt x="41" y="138"/>
                    <a:pt x="42" y="140"/>
                  </a:cubicBezTo>
                  <a:cubicBezTo>
                    <a:pt x="43" y="141"/>
                    <a:pt x="44" y="141"/>
                    <a:pt x="45" y="141"/>
                  </a:cubicBezTo>
                  <a:cubicBezTo>
                    <a:pt x="47" y="141"/>
                    <a:pt x="48" y="141"/>
                    <a:pt x="49" y="140"/>
                  </a:cubicBezTo>
                  <a:cubicBezTo>
                    <a:pt x="148" y="40"/>
                    <a:pt x="148" y="40"/>
                    <a:pt x="148" y="40"/>
                  </a:cubicBezTo>
                  <a:cubicBezTo>
                    <a:pt x="148" y="40"/>
                    <a:pt x="149" y="40"/>
                    <a:pt x="149" y="40"/>
                  </a:cubicBezTo>
                  <a:cubicBezTo>
                    <a:pt x="151" y="41"/>
                    <a:pt x="151" y="41"/>
                    <a:pt x="151" y="41"/>
                  </a:cubicBezTo>
                  <a:cubicBezTo>
                    <a:pt x="151" y="61"/>
                    <a:pt x="151" y="61"/>
                    <a:pt x="151" y="61"/>
                  </a:cubicBezTo>
                  <a:cubicBezTo>
                    <a:pt x="61" y="150"/>
                    <a:pt x="61" y="150"/>
                    <a:pt x="61" y="150"/>
                  </a:cubicBezTo>
                  <a:cubicBezTo>
                    <a:pt x="58" y="153"/>
                    <a:pt x="58" y="159"/>
                    <a:pt x="61" y="162"/>
                  </a:cubicBezTo>
                  <a:cubicBezTo>
                    <a:pt x="63" y="164"/>
                    <a:pt x="65" y="165"/>
                    <a:pt x="67" y="165"/>
                  </a:cubicBezTo>
                  <a:cubicBezTo>
                    <a:pt x="69" y="165"/>
                    <a:pt x="71" y="164"/>
                    <a:pt x="73" y="162"/>
                  </a:cubicBezTo>
                  <a:cubicBezTo>
                    <a:pt x="164" y="71"/>
                    <a:pt x="164" y="71"/>
                    <a:pt x="164" y="71"/>
                  </a:cubicBezTo>
                  <a:cubicBezTo>
                    <a:pt x="164" y="71"/>
                    <a:pt x="164" y="71"/>
                    <a:pt x="164" y="71"/>
                  </a:cubicBezTo>
                  <a:cubicBezTo>
                    <a:pt x="166" y="69"/>
                    <a:pt x="166" y="67"/>
                    <a:pt x="166" y="65"/>
                  </a:cubicBezTo>
                  <a:cubicBezTo>
                    <a:pt x="166" y="37"/>
                    <a:pt x="166" y="37"/>
                    <a:pt x="166" y="37"/>
                  </a:cubicBezTo>
                  <a:cubicBezTo>
                    <a:pt x="166" y="34"/>
                    <a:pt x="165" y="32"/>
                    <a:pt x="163"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 name="Freeform 6"/>
            <p:cNvSpPr/>
            <p:nvPr/>
          </p:nvSpPr>
          <p:spPr bwMode="auto">
            <a:xfrm>
              <a:off x="6350" y="214313"/>
              <a:ext cx="1403350" cy="969962"/>
            </a:xfrm>
            <a:custGeom>
              <a:avLst/>
              <a:gdLst>
                <a:gd name="T0" fmla="*/ 346 w 371"/>
                <a:gd name="T1" fmla="*/ 209 h 256"/>
                <a:gd name="T2" fmla="*/ 346 w 371"/>
                <a:gd name="T3" fmla="*/ 25 h 256"/>
                <a:gd name="T4" fmla="*/ 321 w 371"/>
                <a:gd name="T5" fmla="*/ 0 h 256"/>
                <a:gd name="T6" fmla="*/ 309 w 371"/>
                <a:gd name="T7" fmla="*/ 0 h 256"/>
                <a:gd name="T8" fmla="*/ 309 w 371"/>
                <a:gd name="T9" fmla="*/ 9 h 256"/>
                <a:gd name="T10" fmla="*/ 309 w 371"/>
                <a:gd name="T11" fmla="*/ 12 h 256"/>
                <a:gd name="T12" fmla="*/ 321 w 371"/>
                <a:gd name="T13" fmla="*/ 12 h 256"/>
                <a:gd name="T14" fmla="*/ 334 w 371"/>
                <a:gd name="T15" fmla="*/ 25 h 256"/>
                <a:gd name="T16" fmla="*/ 334 w 371"/>
                <a:gd name="T17" fmla="*/ 209 h 256"/>
                <a:gd name="T18" fmla="*/ 231 w 371"/>
                <a:gd name="T19" fmla="*/ 209 h 256"/>
                <a:gd name="T20" fmla="*/ 231 w 371"/>
                <a:gd name="T21" fmla="*/ 212 h 256"/>
                <a:gd name="T22" fmla="*/ 218 w 371"/>
                <a:gd name="T23" fmla="*/ 225 h 256"/>
                <a:gd name="T24" fmla="*/ 150 w 371"/>
                <a:gd name="T25" fmla="*/ 225 h 256"/>
                <a:gd name="T26" fmla="*/ 137 w 371"/>
                <a:gd name="T27" fmla="*/ 212 h 256"/>
                <a:gd name="T28" fmla="*/ 137 w 371"/>
                <a:gd name="T29" fmla="*/ 209 h 256"/>
                <a:gd name="T30" fmla="*/ 40 w 371"/>
                <a:gd name="T31" fmla="*/ 209 h 256"/>
                <a:gd name="T32" fmla="*/ 40 w 371"/>
                <a:gd name="T33" fmla="*/ 25 h 256"/>
                <a:gd name="T34" fmla="*/ 53 w 371"/>
                <a:gd name="T35" fmla="*/ 12 h 256"/>
                <a:gd name="T36" fmla="*/ 140 w 371"/>
                <a:gd name="T37" fmla="*/ 12 h 256"/>
                <a:gd name="T38" fmla="*/ 152 w 371"/>
                <a:gd name="T39" fmla="*/ 0 h 256"/>
                <a:gd name="T40" fmla="*/ 53 w 371"/>
                <a:gd name="T41" fmla="*/ 0 h 256"/>
                <a:gd name="T42" fmla="*/ 28 w 371"/>
                <a:gd name="T43" fmla="*/ 25 h 256"/>
                <a:gd name="T44" fmla="*/ 28 w 371"/>
                <a:gd name="T45" fmla="*/ 209 h 256"/>
                <a:gd name="T46" fmla="*/ 0 w 371"/>
                <a:gd name="T47" fmla="*/ 209 h 256"/>
                <a:gd name="T48" fmla="*/ 0 w 371"/>
                <a:gd name="T49" fmla="*/ 231 h 256"/>
                <a:gd name="T50" fmla="*/ 25 w 371"/>
                <a:gd name="T51" fmla="*/ 256 h 256"/>
                <a:gd name="T52" fmla="*/ 346 w 371"/>
                <a:gd name="T53" fmla="*/ 256 h 256"/>
                <a:gd name="T54" fmla="*/ 371 w 371"/>
                <a:gd name="T55" fmla="*/ 231 h 256"/>
                <a:gd name="T56" fmla="*/ 371 w 371"/>
                <a:gd name="T57" fmla="*/ 209 h 256"/>
                <a:gd name="T58" fmla="*/ 346 w 371"/>
                <a:gd name="T59" fmla="*/ 209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1" h="256">
                  <a:moveTo>
                    <a:pt x="346" y="209"/>
                  </a:moveTo>
                  <a:cubicBezTo>
                    <a:pt x="346" y="25"/>
                    <a:pt x="346" y="25"/>
                    <a:pt x="346" y="25"/>
                  </a:cubicBezTo>
                  <a:cubicBezTo>
                    <a:pt x="346" y="11"/>
                    <a:pt x="335" y="0"/>
                    <a:pt x="321" y="0"/>
                  </a:cubicBezTo>
                  <a:cubicBezTo>
                    <a:pt x="309" y="0"/>
                    <a:pt x="309" y="0"/>
                    <a:pt x="309" y="0"/>
                  </a:cubicBezTo>
                  <a:cubicBezTo>
                    <a:pt x="309" y="9"/>
                    <a:pt x="309" y="9"/>
                    <a:pt x="309" y="9"/>
                  </a:cubicBezTo>
                  <a:cubicBezTo>
                    <a:pt x="309" y="10"/>
                    <a:pt x="309" y="11"/>
                    <a:pt x="309" y="12"/>
                  </a:cubicBezTo>
                  <a:cubicBezTo>
                    <a:pt x="321" y="12"/>
                    <a:pt x="321" y="12"/>
                    <a:pt x="321" y="12"/>
                  </a:cubicBezTo>
                  <a:cubicBezTo>
                    <a:pt x="328" y="12"/>
                    <a:pt x="334" y="18"/>
                    <a:pt x="334" y="25"/>
                  </a:cubicBezTo>
                  <a:cubicBezTo>
                    <a:pt x="334" y="209"/>
                    <a:pt x="334" y="209"/>
                    <a:pt x="334" y="209"/>
                  </a:cubicBezTo>
                  <a:cubicBezTo>
                    <a:pt x="231" y="209"/>
                    <a:pt x="231" y="209"/>
                    <a:pt x="231" y="209"/>
                  </a:cubicBezTo>
                  <a:cubicBezTo>
                    <a:pt x="231" y="212"/>
                    <a:pt x="231" y="212"/>
                    <a:pt x="231" y="212"/>
                  </a:cubicBezTo>
                  <a:cubicBezTo>
                    <a:pt x="231" y="219"/>
                    <a:pt x="225" y="225"/>
                    <a:pt x="218" y="225"/>
                  </a:cubicBezTo>
                  <a:cubicBezTo>
                    <a:pt x="150" y="225"/>
                    <a:pt x="150" y="225"/>
                    <a:pt x="150" y="225"/>
                  </a:cubicBezTo>
                  <a:cubicBezTo>
                    <a:pt x="143" y="225"/>
                    <a:pt x="137" y="219"/>
                    <a:pt x="137" y="212"/>
                  </a:cubicBezTo>
                  <a:cubicBezTo>
                    <a:pt x="137" y="209"/>
                    <a:pt x="137" y="209"/>
                    <a:pt x="137" y="209"/>
                  </a:cubicBezTo>
                  <a:cubicBezTo>
                    <a:pt x="40" y="209"/>
                    <a:pt x="40" y="209"/>
                    <a:pt x="40" y="209"/>
                  </a:cubicBezTo>
                  <a:cubicBezTo>
                    <a:pt x="40" y="25"/>
                    <a:pt x="40" y="25"/>
                    <a:pt x="40" y="25"/>
                  </a:cubicBezTo>
                  <a:cubicBezTo>
                    <a:pt x="40" y="18"/>
                    <a:pt x="46" y="12"/>
                    <a:pt x="53" y="12"/>
                  </a:cubicBezTo>
                  <a:cubicBezTo>
                    <a:pt x="140" y="12"/>
                    <a:pt x="140" y="12"/>
                    <a:pt x="140" y="12"/>
                  </a:cubicBezTo>
                  <a:cubicBezTo>
                    <a:pt x="152" y="0"/>
                    <a:pt x="152" y="0"/>
                    <a:pt x="152" y="0"/>
                  </a:cubicBezTo>
                  <a:cubicBezTo>
                    <a:pt x="53" y="0"/>
                    <a:pt x="53" y="0"/>
                    <a:pt x="53" y="0"/>
                  </a:cubicBezTo>
                  <a:cubicBezTo>
                    <a:pt x="39" y="0"/>
                    <a:pt x="28" y="11"/>
                    <a:pt x="28" y="25"/>
                  </a:cubicBezTo>
                  <a:cubicBezTo>
                    <a:pt x="28" y="209"/>
                    <a:pt x="28" y="209"/>
                    <a:pt x="28" y="209"/>
                  </a:cubicBezTo>
                  <a:cubicBezTo>
                    <a:pt x="0" y="209"/>
                    <a:pt x="0" y="209"/>
                    <a:pt x="0" y="209"/>
                  </a:cubicBezTo>
                  <a:cubicBezTo>
                    <a:pt x="0" y="231"/>
                    <a:pt x="0" y="231"/>
                    <a:pt x="0" y="231"/>
                  </a:cubicBezTo>
                  <a:cubicBezTo>
                    <a:pt x="0" y="245"/>
                    <a:pt x="11" y="256"/>
                    <a:pt x="25" y="256"/>
                  </a:cubicBezTo>
                  <a:cubicBezTo>
                    <a:pt x="346" y="256"/>
                    <a:pt x="346" y="256"/>
                    <a:pt x="346" y="256"/>
                  </a:cubicBezTo>
                  <a:cubicBezTo>
                    <a:pt x="360" y="256"/>
                    <a:pt x="371" y="245"/>
                    <a:pt x="371" y="231"/>
                  </a:cubicBezTo>
                  <a:cubicBezTo>
                    <a:pt x="371" y="209"/>
                    <a:pt x="371" y="209"/>
                    <a:pt x="371" y="209"/>
                  </a:cubicBezTo>
                  <a:lnTo>
                    <a:pt x="346" y="2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 name="Freeform 7"/>
            <p:cNvSpPr/>
            <p:nvPr/>
          </p:nvSpPr>
          <p:spPr bwMode="auto">
            <a:xfrm>
              <a:off x="369888" y="411163"/>
              <a:ext cx="339725" cy="333375"/>
            </a:xfrm>
            <a:custGeom>
              <a:avLst/>
              <a:gdLst>
                <a:gd name="T0" fmla="*/ 88 w 90"/>
                <a:gd name="T1" fmla="*/ 59 h 88"/>
                <a:gd name="T2" fmla="*/ 78 w 90"/>
                <a:gd name="T3" fmla="*/ 53 h 88"/>
                <a:gd name="T4" fmla="*/ 40 w 90"/>
                <a:gd name="T5" fmla="*/ 63 h 88"/>
                <a:gd name="T6" fmla="*/ 39 w 90"/>
                <a:gd name="T7" fmla="*/ 61 h 88"/>
                <a:gd name="T8" fmla="*/ 27 w 90"/>
                <a:gd name="T9" fmla="*/ 48 h 88"/>
                <a:gd name="T10" fmla="*/ 37 w 90"/>
                <a:gd name="T11" fmla="*/ 12 h 88"/>
                <a:gd name="T12" fmla="*/ 31 w 90"/>
                <a:gd name="T13" fmla="*/ 2 h 88"/>
                <a:gd name="T14" fmla="*/ 21 w 90"/>
                <a:gd name="T15" fmla="*/ 7 h 88"/>
                <a:gd name="T16" fmla="*/ 0 w 90"/>
                <a:gd name="T17" fmla="*/ 77 h 88"/>
                <a:gd name="T18" fmla="*/ 0 w 90"/>
                <a:gd name="T19" fmla="*/ 78 h 88"/>
                <a:gd name="T20" fmla="*/ 0 w 90"/>
                <a:gd name="T21" fmla="*/ 82 h 88"/>
                <a:gd name="T22" fmla="*/ 9 w 90"/>
                <a:gd name="T23" fmla="*/ 88 h 88"/>
                <a:gd name="T24" fmla="*/ 11 w 90"/>
                <a:gd name="T25" fmla="*/ 88 h 88"/>
                <a:gd name="T26" fmla="*/ 82 w 90"/>
                <a:gd name="T27" fmla="*/ 70 h 88"/>
                <a:gd name="T28" fmla="*/ 88 w 90"/>
                <a:gd name="T29" fmla="*/ 5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88">
                  <a:moveTo>
                    <a:pt x="88" y="59"/>
                  </a:moveTo>
                  <a:cubicBezTo>
                    <a:pt x="87" y="55"/>
                    <a:pt x="83" y="52"/>
                    <a:pt x="78" y="53"/>
                  </a:cubicBezTo>
                  <a:cubicBezTo>
                    <a:pt x="40" y="63"/>
                    <a:pt x="40" y="63"/>
                    <a:pt x="40" y="63"/>
                  </a:cubicBezTo>
                  <a:cubicBezTo>
                    <a:pt x="40" y="62"/>
                    <a:pt x="39" y="61"/>
                    <a:pt x="39" y="61"/>
                  </a:cubicBezTo>
                  <a:cubicBezTo>
                    <a:pt x="27" y="48"/>
                    <a:pt x="27" y="48"/>
                    <a:pt x="27" y="48"/>
                  </a:cubicBezTo>
                  <a:cubicBezTo>
                    <a:pt x="37" y="12"/>
                    <a:pt x="37" y="12"/>
                    <a:pt x="37" y="12"/>
                  </a:cubicBezTo>
                  <a:cubicBezTo>
                    <a:pt x="38" y="8"/>
                    <a:pt x="36" y="3"/>
                    <a:pt x="31" y="2"/>
                  </a:cubicBezTo>
                  <a:cubicBezTo>
                    <a:pt x="27" y="0"/>
                    <a:pt x="22" y="3"/>
                    <a:pt x="21" y="7"/>
                  </a:cubicBezTo>
                  <a:cubicBezTo>
                    <a:pt x="0" y="77"/>
                    <a:pt x="0" y="77"/>
                    <a:pt x="0" y="77"/>
                  </a:cubicBezTo>
                  <a:cubicBezTo>
                    <a:pt x="0" y="77"/>
                    <a:pt x="0" y="78"/>
                    <a:pt x="0" y="78"/>
                  </a:cubicBezTo>
                  <a:cubicBezTo>
                    <a:pt x="0" y="79"/>
                    <a:pt x="0" y="80"/>
                    <a:pt x="0" y="82"/>
                  </a:cubicBezTo>
                  <a:cubicBezTo>
                    <a:pt x="1" y="85"/>
                    <a:pt x="5" y="88"/>
                    <a:pt x="9" y="88"/>
                  </a:cubicBezTo>
                  <a:cubicBezTo>
                    <a:pt x="9" y="88"/>
                    <a:pt x="10" y="88"/>
                    <a:pt x="11" y="88"/>
                  </a:cubicBezTo>
                  <a:cubicBezTo>
                    <a:pt x="82" y="70"/>
                    <a:pt x="82" y="70"/>
                    <a:pt x="82" y="70"/>
                  </a:cubicBezTo>
                  <a:cubicBezTo>
                    <a:pt x="87" y="68"/>
                    <a:pt x="90" y="64"/>
                    <a:pt x="8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22" name="文本框 21"/>
          <p:cNvSpPr txBox="1"/>
          <p:nvPr/>
        </p:nvSpPr>
        <p:spPr>
          <a:xfrm>
            <a:off x="2077069" y="1394193"/>
            <a:ext cx="2148205" cy="338554"/>
          </a:xfrm>
          <a:prstGeom prst="rect">
            <a:avLst/>
          </a:prstGeom>
          <a:noFill/>
        </p:spPr>
        <p:txBody>
          <a:bodyPr wrap="square" rtlCol="0">
            <a:spAutoFit/>
          </a:bodyPr>
          <a:lstStyle/>
          <a:p>
            <a:r>
              <a:rPr lang="en-US" altLang="zh-TW" sz="1600" dirty="0">
                <a:latin typeface="Arial" panose="020B0604020202020204" pitchFamily="34" charset="0"/>
                <a:cs typeface="Arial" panose="020B0604020202020204" pitchFamily="34" charset="0"/>
              </a:rPr>
              <a:t>Introduction</a:t>
            </a:r>
            <a:endParaRPr lang="zh-CN" altLang="en-US" sz="1600" b="1" dirty="0">
              <a:solidFill>
                <a:schemeClr val="tx1">
                  <a:lumMod val="65000"/>
                  <a:lumOff val="35000"/>
                </a:schemeClr>
              </a:solidFill>
              <a:latin typeface="微软雅黑" panose="020B0503020204020204" charset="-122"/>
              <a:ea typeface="微软雅黑" panose="020B0503020204020204" charset="-122"/>
              <a:cs typeface="Open Sans" panose="020B0606030504020204" pitchFamily="34" charset="0"/>
            </a:endParaRPr>
          </a:p>
        </p:txBody>
      </p:sp>
      <p:sp>
        <p:nvSpPr>
          <p:cNvPr id="30" name="Freeform 54"/>
          <p:cNvSpPr>
            <a:spLocks noEditPoints="1"/>
          </p:cNvSpPr>
          <p:nvPr/>
        </p:nvSpPr>
        <p:spPr bwMode="auto">
          <a:xfrm>
            <a:off x="1393825" y="2111375"/>
            <a:ext cx="436245" cy="445770"/>
          </a:xfrm>
          <a:custGeom>
            <a:avLst/>
            <a:gdLst>
              <a:gd name="T0" fmla="*/ 126 w 175"/>
              <a:gd name="T1" fmla="*/ 34 h 178"/>
              <a:gd name="T2" fmla="*/ 53 w 175"/>
              <a:gd name="T3" fmla="*/ 28 h 178"/>
              <a:gd name="T4" fmla="*/ 11 w 175"/>
              <a:gd name="T5" fmla="*/ 44 h 178"/>
              <a:gd name="T6" fmla="*/ 0 w 175"/>
              <a:gd name="T7" fmla="*/ 57 h 178"/>
              <a:gd name="T8" fmla="*/ 14 w 175"/>
              <a:gd name="T9" fmla="*/ 83 h 178"/>
              <a:gd name="T10" fmla="*/ 50 w 175"/>
              <a:gd name="T11" fmla="*/ 145 h 178"/>
              <a:gd name="T12" fmla="*/ 62 w 175"/>
              <a:gd name="T13" fmla="*/ 167 h 178"/>
              <a:gd name="T14" fmla="*/ 79 w 175"/>
              <a:gd name="T15" fmla="*/ 176 h 178"/>
              <a:gd name="T16" fmla="*/ 123 w 175"/>
              <a:gd name="T17" fmla="*/ 151 h 178"/>
              <a:gd name="T18" fmla="*/ 164 w 175"/>
              <a:gd name="T19" fmla="*/ 134 h 178"/>
              <a:gd name="T20" fmla="*/ 171 w 175"/>
              <a:gd name="T21" fmla="*/ 57 h 178"/>
              <a:gd name="T22" fmla="*/ 158 w 175"/>
              <a:gd name="T23" fmla="*/ 89 h 178"/>
              <a:gd name="T24" fmla="*/ 159 w 175"/>
              <a:gd name="T25" fmla="*/ 79 h 178"/>
              <a:gd name="T26" fmla="*/ 142 w 175"/>
              <a:gd name="T27" fmla="*/ 70 h 178"/>
              <a:gd name="T28" fmla="*/ 129 w 175"/>
              <a:gd name="T29" fmla="*/ 40 h 178"/>
              <a:gd name="T30" fmla="*/ 154 w 175"/>
              <a:gd name="T31" fmla="*/ 94 h 178"/>
              <a:gd name="T32" fmla="*/ 154 w 175"/>
              <a:gd name="T33" fmla="*/ 95 h 178"/>
              <a:gd name="T34" fmla="*/ 136 w 175"/>
              <a:gd name="T35" fmla="*/ 89 h 178"/>
              <a:gd name="T36" fmla="*/ 138 w 175"/>
              <a:gd name="T37" fmla="*/ 75 h 178"/>
              <a:gd name="T38" fmla="*/ 148 w 175"/>
              <a:gd name="T39" fmla="*/ 90 h 178"/>
              <a:gd name="T40" fmla="*/ 154 w 175"/>
              <a:gd name="T41" fmla="*/ 94 h 178"/>
              <a:gd name="T42" fmla="*/ 113 w 175"/>
              <a:gd name="T43" fmla="*/ 47 h 178"/>
              <a:gd name="T44" fmla="*/ 122 w 175"/>
              <a:gd name="T45" fmla="*/ 40 h 178"/>
              <a:gd name="T46" fmla="*/ 88 w 175"/>
              <a:gd name="T47" fmla="*/ 7 h 178"/>
              <a:gd name="T48" fmla="*/ 92 w 175"/>
              <a:gd name="T49" fmla="*/ 37 h 178"/>
              <a:gd name="T50" fmla="*/ 88 w 175"/>
              <a:gd name="T51" fmla="*/ 7 h 178"/>
              <a:gd name="T52" fmla="*/ 82 w 175"/>
              <a:gd name="T53" fmla="*/ 40 h 178"/>
              <a:gd name="T54" fmla="*/ 50 w 175"/>
              <a:gd name="T55" fmla="*/ 54 h 178"/>
              <a:gd name="T56" fmla="*/ 48 w 175"/>
              <a:gd name="T57" fmla="*/ 34 h 178"/>
              <a:gd name="T58" fmla="*/ 42 w 175"/>
              <a:gd name="T59" fmla="*/ 58 h 178"/>
              <a:gd name="T60" fmla="*/ 15 w 175"/>
              <a:gd name="T61" fmla="*/ 67 h 178"/>
              <a:gd name="T62" fmla="*/ 17 w 175"/>
              <a:gd name="T63" fmla="*/ 48 h 178"/>
              <a:gd name="T64" fmla="*/ 48 w 175"/>
              <a:gd name="T65" fmla="*/ 34 h 178"/>
              <a:gd name="T66" fmla="*/ 22 w 175"/>
              <a:gd name="T67" fmla="*/ 84 h 178"/>
              <a:gd name="T68" fmla="*/ 22 w 175"/>
              <a:gd name="T69" fmla="*/ 83 h 178"/>
              <a:gd name="T70" fmla="*/ 39 w 175"/>
              <a:gd name="T71" fmla="*/ 89 h 178"/>
              <a:gd name="T72" fmla="*/ 11 w 175"/>
              <a:gd name="T73" fmla="*/ 119 h 178"/>
              <a:gd name="T74" fmla="*/ 42 w 175"/>
              <a:gd name="T75" fmla="*/ 116 h 178"/>
              <a:gd name="T76" fmla="*/ 11 w 175"/>
              <a:gd name="T77" fmla="*/ 119 h 178"/>
              <a:gd name="T78" fmla="*/ 48 w 175"/>
              <a:gd name="T79" fmla="*/ 62 h 178"/>
              <a:gd name="T80" fmla="*/ 92 w 175"/>
              <a:gd name="T81" fmla="*/ 44 h 178"/>
              <a:gd name="T82" fmla="*/ 128 w 175"/>
              <a:gd name="T83" fmla="*/ 66 h 178"/>
              <a:gd name="T84" fmla="*/ 128 w 175"/>
              <a:gd name="T85" fmla="*/ 116 h 178"/>
              <a:gd name="T86" fmla="*/ 84 w 175"/>
              <a:gd name="T87" fmla="*/ 134 h 178"/>
              <a:gd name="T88" fmla="*/ 48 w 175"/>
              <a:gd name="T89" fmla="*/ 112 h 178"/>
              <a:gd name="T90" fmla="*/ 49 w 175"/>
              <a:gd name="T91" fmla="*/ 122 h 178"/>
              <a:gd name="T92" fmla="*/ 74 w 175"/>
              <a:gd name="T93" fmla="*/ 137 h 178"/>
              <a:gd name="T94" fmla="*/ 49 w 175"/>
              <a:gd name="T95" fmla="*/ 122 h 178"/>
              <a:gd name="T96" fmla="*/ 83 w 175"/>
              <a:gd name="T97" fmla="*/ 171 h 178"/>
              <a:gd name="T98" fmla="*/ 73 w 175"/>
              <a:gd name="T99" fmla="*/ 156 h 178"/>
              <a:gd name="T100" fmla="*/ 57 w 175"/>
              <a:gd name="T101" fmla="*/ 145 h 178"/>
              <a:gd name="T102" fmla="*/ 116 w 175"/>
              <a:gd name="T103" fmla="*/ 150 h 178"/>
              <a:gd name="T104" fmla="*/ 119 w 175"/>
              <a:gd name="T105" fmla="*/ 144 h 178"/>
              <a:gd name="T106" fmla="*/ 105 w 175"/>
              <a:gd name="T107" fmla="*/ 134 h 178"/>
              <a:gd name="T108" fmla="*/ 119 w 175"/>
              <a:gd name="T109" fmla="*/ 144 h 178"/>
              <a:gd name="T110" fmla="*/ 128 w 175"/>
              <a:gd name="T111" fmla="*/ 144 h 178"/>
              <a:gd name="T112" fmla="*/ 133 w 175"/>
              <a:gd name="T113" fmla="*/ 120 h 178"/>
              <a:gd name="T114" fmla="*/ 159 w 175"/>
              <a:gd name="T115" fmla="*/ 131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5" h="178">
                <a:moveTo>
                  <a:pt x="171" y="57"/>
                </a:moveTo>
                <a:cubicBezTo>
                  <a:pt x="165" y="43"/>
                  <a:pt x="149" y="35"/>
                  <a:pt x="126" y="34"/>
                </a:cubicBezTo>
                <a:cubicBezTo>
                  <a:pt x="117" y="13"/>
                  <a:pt x="104" y="0"/>
                  <a:pt x="88" y="0"/>
                </a:cubicBezTo>
                <a:cubicBezTo>
                  <a:pt x="74" y="0"/>
                  <a:pt x="61" y="11"/>
                  <a:pt x="53" y="28"/>
                </a:cubicBezTo>
                <a:cubicBezTo>
                  <a:pt x="51" y="28"/>
                  <a:pt x="50" y="27"/>
                  <a:pt x="48" y="27"/>
                </a:cubicBezTo>
                <a:cubicBezTo>
                  <a:pt x="31" y="27"/>
                  <a:pt x="18" y="33"/>
                  <a:pt x="11" y="44"/>
                </a:cubicBezTo>
                <a:cubicBezTo>
                  <a:pt x="11" y="45"/>
                  <a:pt x="11" y="45"/>
                  <a:pt x="10" y="46"/>
                </a:cubicBezTo>
                <a:cubicBezTo>
                  <a:pt x="5" y="46"/>
                  <a:pt x="0" y="51"/>
                  <a:pt x="0" y="57"/>
                </a:cubicBezTo>
                <a:cubicBezTo>
                  <a:pt x="0" y="62"/>
                  <a:pt x="4" y="67"/>
                  <a:pt x="9" y="68"/>
                </a:cubicBezTo>
                <a:cubicBezTo>
                  <a:pt x="10" y="73"/>
                  <a:pt x="11" y="78"/>
                  <a:pt x="14" y="83"/>
                </a:cubicBezTo>
                <a:cubicBezTo>
                  <a:pt x="4" y="96"/>
                  <a:pt x="1" y="110"/>
                  <a:pt x="5" y="121"/>
                </a:cubicBezTo>
                <a:cubicBezTo>
                  <a:pt x="10" y="135"/>
                  <a:pt x="27" y="144"/>
                  <a:pt x="50" y="145"/>
                </a:cubicBezTo>
                <a:cubicBezTo>
                  <a:pt x="53" y="153"/>
                  <a:pt x="57" y="159"/>
                  <a:pt x="62" y="165"/>
                </a:cubicBezTo>
                <a:cubicBezTo>
                  <a:pt x="62" y="166"/>
                  <a:pt x="62" y="166"/>
                  <a:pt x="62" y="167"/>
                </a:cubicBezTo>
                <a:cubicBezTo>
                  <a:pt x="62" y="173"/>
                  <a:pt x="67" y="178"/>
                  <a:pt x="73" y="178"/>
                </a:cubicBezTo>
                <a:cubicBezTo>
                  <a:pt x="75" y="178"/>
                  <a:pt x="77" y="177"/>
                  <a:pt x="79" y="176"/>
                </a:cubicBezTo>
                <a:cubicBezTo>
                  <a:pt x="82" y="178"/>
                  <a:pt x="85" y="178"/>
                  <a:pt x="88" y="178"/>
                </a:cubicBezTo>
                <a:cubicBezTo>
                  <a:pt x="102" y="178"/>
                  <a:pt x="114" y="168"/>
                  <a:pt x="123" y="151"/>
                </a:cubicBezTo>
                <a:cubicBezTo>
                  <a:pt x="125" y="151"/>
                  <a:pt x="126" y="151"/>
                  <a:pt x="128" y="151"/>
                </a:cubicBezTo>
                <a:cubicBezTo>
                  <a:pt x="145" y="151"/>
                  <a:pt x="158" y="145"/>
                  <a:pt x="164" y="134"/>
                </a:cubicBezTo>
                <a:cubicBezTo>
                  <a:pt x="171" y="124"/>
                  <a:pt x="170" y="110"/>
                  <a:pt x="162" y="95"/>
                </a:cubicBezTo>
                <a:cubicBezTo>
                  <a:pt x="172" y="82"/>
                  <a:pt x="175" y="68"/>
                  <a:pt x="171" y="57"/>
                </a:cubicBezTo>
                <a:close/>
                <a:moveTo>
                  <a:pt x="165" y="59"/>
                </a:moveTo>
                <a:cubicBezTo>
                  <a:pt x="168" y="68"/>
                  <a:pt x="166" y="79"/>
                  <a:pt x="158" y="89"/>
                </a:cubicBezTo>
                <a:cubicBezTo>
                  <a:pt x="158" y="89"/>
                  <a:pt x="157" y="88"/>
                  <a:pt x="156" y="87"/>
                </a:cubicBezTo>
                <a:cubicBezTo>
                  <a:pt x="158" y="85"/>
                  <a:pt x="159" y="82"/>
                  <a:pt x="159" y="79"/>
                </a:cubicBezTo>
                <a:cubicBezTo>
                  <a:pt x="159" y="73"/>
                  <a:pt x="155" y="68"/>
                  <a:pt x="148" y="68"/>
                </a:cubicBezTo>
                <a:cubicBezTo>
                  <a:pt x="146" y="68"/>
                  <a:pt x="144" y="69"/>
                  <a:pt x="142" y="70"/>
                </a:cubicBezTo>
                <a:cubicBezTo>
                  <a:pt x="140" y="68"/>
                  <a:pt x="137" y="65"/>
                  <a:pt x="134" y="63"/>
                </a:cubicBezTo>
                <a:cubicBezTo>
                  <a:pt x="133" y="55"/>
                  <a:pt x="131" y="47"/>
                  <a:pt x="129" y="40"/>
                </a:cubicBezTo>
                <a:cubicBezTo>
                  <a:pt x="147" y="42"/>
                  <a:pt x="161" y="49"/>
                  <a:pt x="165" y="59"/>
                </a:cubicBezTo>
                <a:close/>
                <a:moveTo>
                  <a:pt x="154" y="94"/>
                </a:moveTo>
                <a:cubicBezTo>
                  <a:pt x="154" y="94"/>
                  <a:pt x="154" y="94"/>
                  <a:pt x="154" y="95"/>
                </a:cubicBezTo>
                <a:cubicBezTo>
                  <a:pt x="154" y="95"/>
                  <a:pt x="154" y="95"/>
                  <a:pt x="154" y="95"/>
                </a:cubicBezTo>
                <a:cubicBezTo>
                  <a:pt x="148" y="101"/>
                  <a:pt x="142" y="107"/>
                  <a:pt x="135" y="112"/>
                </a:cubicBezTo>
                <a:cubicBezTo>
                  <a:pt x="136" y="104"/>
                  <a:pt x="136" y="97"/>
                  <a:pt x="136" y="89"/>
                </a:cubicBezTo>
                <a:cubicBezTo>
                  <a:pt x="136" y="83"/>
                  <a:pt x="136" y="78"/>
                  <a:pt x="136" y="72"/>
                </a:cubicBezTo>
                <a:cubicBezTo>
                  <a:pt x="136" y="73"/>
                  <a:pt x="137" y="74"/>
                  <a:pt x="138" y="75"/>
                </a:cubicBezTo>
                <a:cubicBezTo>
                  <a:pt x="138" y="76"/>
                  <a:pt x="137" y="78"/>
                  <a:pt x="137" y="79"/>
                </a:cubicBezTo>
                <a:cubicBezTo>
                  <a:pt x="137" y="85"/>
                  <a:pt x="142" y="90"/>
                  <a:pt x="148" y="90"/>
                </a:cubicBezTo>
                <a:cubicBezTo>
                  <a:pt x="149" y="90"/>
                  <a:pt x="150" y="90"/>
                  <a:pt x="151" y="90"/>
                </a:cubicBezTo>
                <a:cubicBezTo>
                  <a:pt x="152" y="91"/>
                  <a:pt x="153" y="93"/>
                  <a:pt x="154" y="94"/>
                </a:cubicBezTo>
                <a:close/>
                <a:moveTo>
                  <a:pt x="127" y="57"/>
                </a:moveTo>
                <a:cubicBezTo>
                  <a:pt x="122" y="54"/>
                  <a:pt x="118" y="50"/>
                  <a:pt x="113" y="47"/>
                </a:cubicBezTo>
                <a:cubicBezTo>
                  <a:pt x="109" y="45"/>
                  <a:pt x="106" y="44"/>
                  <a:pt x="102" y="42"/>
                </a:cubicBezTo>
                <a:cubicBezTo>
                  <a:pt x="109" y="41"/>
                  <a:pt x="115" y="40"/>
                  <a:pt x="122" y="40"/>
                </a:cubicBezTo>
                <a:cubicBezTo>
                  <a:pt x="124" y="45"/>
                  <a:pt x="125" y="51"/>
                  <a:pt x="127" y="57"/>
                </a:cubicBezTo>
                <a:close/>
                <a:moveTo>
                  <a:pt x="88" y="7"/>
                </a:moveTo>
                <a:cubicBezTo>
                  <a:pt x="100" y="7"/>
                  <a:pt x="111" y="17"/>
                  <a:pt x="119" y="34"/>
                </a:cubicBezTo>
                <a:cubicBezTo>
                  <a:pt x="110" y="34"/>
                  <a:pt x="101" y="35"/>
                  <a:pt x="92" y="37"/>
                </a:cubicBezTo>
                <a:cubicBezTo>
                  <a:pt x="81" y="33"/>
                  <a:pt x="70" y="30"/>
                  <a:pt x="60" y="28"/>
                </a:cubicBezTo>
                <a:cubicBezTo>
                  <a:pt x="67" y="15"/>
                  <a:pt x="77" y="7"/>
                  <a:pt x="88" y="7"/>
                </a:cubicBezTo>
                <a:close/>
                <a:moveTo>
                  <a:pt x="57" y="34"/>
                </a:moveTo>
                <a:cubicBezTo>
                  <a:pt x="65" y="35"/>
                  <a:pt x="73" y="37"/>
                  <a:pt x="82" y="40"/>
                </a:cubicBezTo>
                <a:cubicBezTo>
                  <a:pt x="78" y="41"/>
                  <a:pt x="74" y="43"/>
                  <a:pt x="71" y="44"/>
                </a:cubicBezTo>
                <a:cubicBezTo>
                  <a:pt x="63" y="47"/>
                  <a:pt x="56" y="50"/>
                  <a:pt x="50" y="54"/>
                </a:cubicBezTo>
                <a:cubicBezTo>
                  <a:pt x="52" y="47"/>
                  <a:pt x="54" y="40"/>
                  <a:pt x="57" y="34"/>
                </a:cubicBezTo>
                <a:close/>
                <a:moveTo>
                  <a:pt x="48" y="34"/>
                </a:moveTo>
                <a:cubicBezTo>
                  <a:pt x="49" y="34"/>
                  <a:pt x="49" y="34"/>
                  <a:pt x="50" y="34"/>
                </a:cubicBezTo>
                <a:cubicBezTo>
                  <a:pt x="47" y="41"/>
                  <a:pt x="44" y="49"/>
                  <a:pt x="42" y="58"/>
                </a:cubicBezTo>
                <a:cubicBezTo>
                  <a:pt x="33" y="64"/>
                  <a:pt x="25" y="71"/>
                  <a:pt x="19" y="78"/>
                </a:cubicBezTo>
                <a:cubicBezTo>
                  <a:pt x="17" y="74"/>
                  <a:pt x="16" y="71"/>
                  <a:pt x="15" y="67"/>
                </a:cubicBezTo>
                <a:cubicBezTo>
                  <a:pt x="19" y="66"/>
                  <a:pt x="22" y="62"/>
                  <a:pt x="22" y="57"/>
                </a:cubicBezTo>
                <a:cubicBezTo>
                  <a:pt x="22" y="53"/>
                  <a:pt x="20" y="50"/>
                  <a:pt x="17" y="48"/>
                </a:cubicBezTo>
                <a:cubicBezTo>
                  <a:pt x="17" y="47"/>
                  <a:pt x="17" y="47"/>
                  <a:pt x="17" y="47"/>
                </a:cubicBezTo>
                <a:cubicBezTo>
                  <a:pt x="22" y="39"/>
                  <a:pt x="33" y="34"/>
                  <a:pt x="48" y="34"/>
                </a:cubicBezTo>
                <a:close/>
                <a:moveTo>
                  <a:pt x="40" y="106"/>
                </a:moveTo>
                <a:cubicBezTo>
                  <a:pt x="33" y="99"/>
                  <a:pt x="27" y="92"/>
                  <a:pt x="22" y="84"/>
                </a:cubicBezTo>
                <a:cubicBezTo>
                  <a:pt x="22" y="84"/>
                  <a:pt x="22" y="84"/>
                  <a:pt x="22" y="84"/>
                </a:cubicBezTo>
                <a:cubicBezTo>
                  <a:pt x="22" y="84"/>
                  <a:pt x="22" y="83"/>
                  <a:pt x="22" y="83"/>
                </a:cubicBezTo>
                <a:cubicBezTo>
                  <a:pt x="27" y="77"/>
                  <a:pt x="34" y="72"/>
                  <a:pt x="41" y="67"/>
                </a:cubicBezTo>
                <a:cubicBezTo>
                  <a:pt x="40" y="74"/>
                  <a:pt x="39" y="81"/>
                  <a:pt x="39" y="89"/>
                </a:cubicBezTo>
                <a:cubicBezTo>
                  <a:pt x="39" y="95"/>
                  <a:pt x="40" y="101"/>
                  <a:pt x="40" y="106"/>
                </a:cubicBezTo>
                <a:close/>
                <a:moveTo>
                  <a:pt x="11" y="119"/>
                </a:moveTo>
                <a:cubicBezTo>
                  <a:pt x="8" y="110"/>
                  <a:pt x="10" y="100"/>
                  <a:pt x="18" y="89"/>
                </a:cubicBezTo>
                <a:cubicBezTo>
                  <a:pt x="24" y="98"/>
                  <a:pt x="32" y="107"/>
                  <a:pt x="42" y="116"/>
                </a:cubicBezTo>
                <a:cubicBezTo>
                  <a:pt x="43" y="124"/>
                  <a:pt x="45" y="131"/>
                  <a:pt x="47" y="138"/>
                </a:cubicBezTo>
                <a:cubicBezTo>
                  <a:pt x="29" y="137"/>
                  <a:pt x="15" y="130"/>
                  <a:pt x="11" y="119"/>
                </a:cubicBezTo>
                <a:close/>
                <a:moveTo>
                  <a:pt x="46" y="89"/>
                </a:moveTo>
                <a:cubicBezTo>
                  <a:pt x="46" y="80"/>
                  <a:pt x="47" y="71"/>
                  <a:pt x="48" y="62"/>
                </a:cubicBezTo>
                <a:cubicBezTo>
                  <a:pt x="56" y="57"/>
                  <a:pt x="64" y="53"/>
                  <a:pt x="73" y="50"/>
                </a:cubicBezTo>
                <a:cubicBezTo>
                  <a:pt x="79" y="47"/>
                  <a:pt x="85" y="46"/>
                  <a:pt x="92" y="44"/>
                </a:cubicBezTo>
                <a:cubicBezTo>
                  <a:pt x="98" y="47"/>
                  <a:pt x="104" y="50"/>
                  <a:pt x="109" y="53"/>
                </a:cubicBezTo>
                <a:cubicBezTo>
                  <a:pt x="116" y="57"/>
                  <a:pt x="123" y="61"/>
                  <a:pt x="128" y="66"/>
                </a:cubicBezTo>
                <a:cubicBezTo>
                  <a:pt x="129" y="73"/>
                  <a:pt x="130" y="81"/>
                  <a:pt x="130" y="89"/>
                </a:cubicBezTo>
                <a:cubicBezTo>
                  <a:pt x="130" y="99"/>
                  <a:pt x="129" y="108"/>
                  <a:pt x="128" y="116"/>
                </a:cubicBezTo>
                <a:cubicBezTo>
                  <a:pt x="120" y="121"/>
                  <a:pt x="112" y="125"/>
                  <a:pt x="103" y="128"/>
                </a:cubicBezTo>
                <a:cubicBezTo>
                  <a:pt x="97" y="131"/>
                  <a:pt x="91" y="133"/>
                  <a:pt x="84" y="134"/>
                </a:cubicBezTo>
                <a:cubicBezTo>
                  <a:pt x="78" y="132"/>
                  <a:pt x="72" y="129"/>
                  <a:pt x="67" y="125"/>
                </a:cubicBezTo>
                <a:cubicBezTo>
                  <a:pt x="60" y="121"/>
                  <a:pt x="53" y="117"/>
                  <a:pt x="48" y="112"/>
                </a:cubicBezTo>
                <a:cubicBezTo>
                  <a:pt x="46" y="105"/>
                  <a:pt x="46" y="97"/>
                  <a:pt x="46" y="89"/>
                </a:cubicBezTo>
                <a:close/>
                <a:moveTo>
                  <a:pt x="49" y="122"/>
                </a:moveTo>
                <a:cubicBezTo>
                  <a:pt x="54" y="125"/>
                  <a:pt x="58" y="128"/>
                  <a:pt x="63" y="131"/>
                </a:cubicBezTo>
                <a:cubicBezTo>
                  <a:pt x="67" y="133"/>
                  <a:pt x="70" y="135"/>
                  <a:pt x="74" y="137"/>
                </a:cubicBezTo>
                <a:cubicBezTo>
                  <a:pt x="67" y="138"/>
                  <a:pt x="61" y="138"/>
                  <a:pt x="54" y="138"/>
                </a:cubicBezTo>
                <a:cubicBezTo>
                  <a:pt x="52" y="133"/>
                  <a:pt x="51" y="128"/>
                  <a:pt x="49" y="122"/>
                </a:cubicBezTo>
                <a:close/>
                <a:moveTo>
                  <a:pt x="88" y="172"/>
                </a:moveTo>
                <a:cubicBezTo>
                  <a:pt x="86" y="172"/>
                  <a:pt x="85" y="172"/>
                  <a:pt x="83" y="171"/>
                </a:cubicBezTo>
                <a:cubicBezTo>
                  <a:pt x="84" y="170"/>
                  <a:pt x="84" y="168"/>
                  <a:pt x="84" y="167"/>
                </a:cubicBezTo>
                <a:cubicBezTo>
                  <a:pt x="84" y="161"/>
                  <a:pt x="79" y="156"/>
                  <a:pt x="73" y="156"/>
                </a:cubicBezTo>
                <a:cubicBezTo>
                  <a:pt x="70" y="156"/>
                  <a:pt x="68" y="157"/>
                  <a:pt x="66" y="159"/>
                </a:cubicBezTo>
                <a:cubicBezTo>
                  <a:pt x="62" y="155"/>
                  <a:pt x="59" y="150"/>
                  <a:pt x="57" y="145"/>
                </a:cubicBezTo>
                <a:cubicBezTo>
                  <a:pt x="65" y="144"/>
                  <a:pt x="75" y="143"/>
                  <a:pt x="84" y="141"/>
                </a:cubicBezTo>
                <a:cubicBezTo>
                  <a:pt x="95" y="146"/>
                  <a:pt x="106" y="149"/>
                  <a:pt x="116" y="150"/>
                </a:cubicBezTo>
                <a:cubicBezTo>
                  <a:pt x="109" y="163"/>
                  <a:pt x="99" y="172"/>
                  <a:pt x="88" y="172"/>
                </a:cubicBezTo>
                <a:close/>
                <a:moveTo>
                  <a:pt x="119" y="144"/>
                </a:moveTo>
                <a:cubicBezTo>
                  <a:pt x="111" y="143"/>
                  <a:pt x="103" y="141"/>
                  <a:pt x="94" y="138"/>
                </a:cubicBezTo>
                <a:cubicBezTo>
                  <a:pt x="98" y="137"/>
                  <a:pt x="102" y="136"/>
                  <a:pt x="105" y="134"/>
                </a:cubicBezTo>
                <a:cubicBezTo>
                  <a:pt x="113" y="132"/>
                  <a:pt x="119" y="128"/>
                  <a:pt x="126" y="125"/>
                </a:cubicBezTo>
                <a:cubicBezTo>
                  <a:pt x="124" y="132"/>
                  <a:pt x="122" y="138"/>
                  <a:pt x="119" y="144"/>
                </a:cubicBezTo>
                <a:close/>
                <a:moveTo>
                  <a:pt x="159" y="131"/>
                </a:moveTo>
                <a:cubicBezTo>
                  <a:pt x="154" y="140"/>
                  <a:pt x="143" y="144"/>
                  <a:pt x="128" y="144"/>
                </a:cubicBezTo>
                <a:cubicBezTo>
                  <a:pt x="127" y="144"/>
                  <a:pt x="127" y="144"/>
                  <a:pt x="126" y="144"/>
                </a:cubicBezTo>
                <a:cubicBezTo>
                  <a:pt x="129" y="137"/>
                  <a:pt x="132" y="129"/>
                  <a:pt x="133" y="120"/>
                </a:cubicBezTo>
                <a:cubicBezTo>
                  <a:pt x="143" y="114"/>
                  <a:pt x="151" y="108"/>
                  <a:pt x="157" y="101"/>
                </a:cubicBezTo>
                <a:cubicBezTo>
                  <a:pt x="163" y="113"/>
                  <a:pt x="164" y="123"/>
                  <a:pt x="159" y="131"/>
                </a:cubicBezTo>
                <a:close/>
              </a:path>
            </a:pathLst>
          </a:custGeom>
          <a:solidFill>
            <a:schemeClr val="accent6"/>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35" name="文本框 34"/>
          <p:cNvSpPr txBox="1"/>
          <p:nvPr/>
        </p:nvSpPr>
        <p:spPr>
          <a:xfrm>
            <a:off x="2077069" y="2165668"/>
            <a:ext cx="2142490" cy="338554"/>
          </a:xfrm>
          <a:prstGeom prst="rect">
            <a:avLst/>
          </a:prstGeom>
          <a:noFill/>
        </p:spPr>
        <p:txBody>
          <a:bodyPr wrap="square" rtlCol="0">
            <a:spAutoFit/>
          </a:bodyPr>
          <a:lstStyle/>
          <a:p>
            <a:r>
              <a:rPr lang="en-US" altLang="zh-TW" sz="1600" dirty="0">
                <a:latin typeface="Arial" panose="020B0604020202020204" pitchFamily="34" charset="0"/>
                <a:cs typeface="Arial" panose="020B0604020202020204" pitchFamily="34" charset="0"/>
              </a:rPr>
              <a:t>Concept of </a:t>
            </a:r>
            <a:r>
              <a:rPr lang="en-US" altLang="zh-TW" sz="1600" dirty="0" smtClean="0">
                <a:latin typeface="Arial" panose="020B0604020202020204" pitchFamily="34" charset="0"/>
                <a:cs typeface="Arial" panose="020B0604020202020204" pitchFamily="34" charset="0"/>
              </a:rPr>
              <a:t>Conflict</a:t>
            </a:r>
            <a:endParaRPr lang="zh-TW" altLang="en-US" sz="1600" dirty="0"/>
          </a:p>
        </p:txBody>
      </p:sp>
      <p:pic>
        <p:nvPicPr>
          <p:cNvPr id="24" name="图片 9" descr="5881b38b16b13"/>
          <p:cNvPicPr>
            <a:picLocks noChangeAspect="1"/>
          </p:cNvPicPr>
          <p:nvPr/>
        </p:nvPicPr>
        <p:blipFill>
          <a:blip r:embed="rId3"/>
          <a:srcRect b="55003"/>
          <a:stretch>
            <a:fillRect/>
          </a:stretch>
        </p:blipFill>
        <p:spPr>
          <a:xfrm>
            <a:off x="517258" y="3092834"/>
            <a:ext cx="11233150" cy="284289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par>
                          <p:cTn id="8" fill="hold">
                            <p:stCondLst>
                              <p:cond delay="500"/>
                            </p:stCondLst>
                            <p:childTnLst>
                              <p:par>
                                <p:cTn id="9" presetID="22" presetClass="entr" presetSubtype="8" fill="hold" grpId="2"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p:cTn id="15" dur="500" fill="hold"/>
                                        <p:tgtEl>
                                          <p:spTgt spid="25"/>
                                        </p:tgtEl>
                                        <p:attrNameLst>
                                          <p:attrName>ppt_w</p:attrName>
                                        </p:attrNameLst>
                                      </p:cBhvr>
                                      <p:tavLst>
                                        <p:tav tm="0">
                                          <p:val>
                                            <p:fltVal val="0"/>
                                          </p:val>
                                        </p:tav>
                                        <p:tav tm="100000">
                                          <p:val>
                                            <p:strVal val="#ppt_w"/>
                                          </p:val>
                                        </p:tav>
                                      </p:tavLst>
                                    </p:anim>
                                    <p:anim calcmode="lin" valueType="num">
                                      <p:cBhvr>
                                        <p:cTn id="16" dur="500" fill="hold"/>
                                        <p:tgtEl>
                                          <p:spTgt spid="25"/>
                                        </p:tgtEl>
                                        <p:attrNameLst>
                                          <p:attrName>ppt_h</p:attrName>
                                        </p:attrNameLst>
                                      </p:cBhvr>
                                      <p:tavLst>
                                        <p:tav tm="0">
                                          <p:val>
                                            <p:fltVal val="0"/>
                                          </p:val>
                                        </p:tav>
                                        <p:tav tm="100000">
                                          <p:val>
                                            <p:strVal val="#ppt_h"/>
                                          </p:val>
                                        </p:tav>
                                      </p:tavLst>
                                    </p:anim>
                                    <p:animEffect transition="in" filter="fade">
                                      <p:cBhvr>
                                        <p:cTn id="17" dur="500"/>
                                        <p:tgtEl>
                                          <p:spTgt spid="2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2000"/>
                            </p:stCondLst>
                            <p:childTnLst>
                              <p:par>
                                <p:cTn id="25" presetID="29" presetClass="entr" presetSubtype="0"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ppt_x</p:attrName>
                                        </p:attrNameLst>
                                      </p:cBhvr>
                                      <p:tavLst>
                                        <p:tav tm="0">
                                          <p:val>
                                            <p:strVal val="#ppt_x-.2"/>
                                          </p:val>
                                        </p:tav>
                                        <p:tav tm="100000">
                                          <p:val>
                                            <p:strVal val="#ppt_x"/>
                                          </p:val>
                                        </p:tav>
                                      </p:tavLst>
                                    </p:anim>
                                    <p:anim calcmode="lin" valueType="num">
                                      <p:cBhvr>
                                        <p:cTn id="28" dur="5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2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2"/>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grpSp>
        <p:nvGrpSpPr>
          <p:cNvPr id="11" name="组合 10"/>
          <p:cNvGrpSpPr/>
          <p:nvPr/>
        </p:nvGrpSpPr>
        <p:grpSpPr>
          <a:xfrm>
            <a:off x="369570" y="-6985"/>
            <a:ext cx="699770" cy="965200"/>
            <a:chOff x="582" y="-11"/>
            <a:chExt cx="1102" cy="1520"/>
          </a:xfrm>
        </p:grpSpPr>
        <p:grpSp>
          <p:nvGrpSpPr>
            <p:cNvPr id="7" name="组合 6"/>
            <p:cNvGrpSpPr/>
            <p:nvPr/>
          </p:nvGrpSpPr>
          <p:grpSpPr>
            <a:xfrm>
              <a:off x="602" y="-11"/>
              <a:ext cx="1082" cy="1520"/>
              <a:chOff x="1586" y="929"/>
              <a:chExt cx="1673" cy="2383"/>
            </a:xfrm>
          </p:grpSpPr>
          <p:sp>
            <p:nvSpPr>
              <p:cNvPr id="4" name="矩形 3"/>
              <p:cNvSpPr/>
              <p:nvPr/>
            </p:nvSpPr>
            <p:spPr>
              <a:xfrm>
                <a:off x="1586" y="929"/>
                <a:ext cx="1673" cy="238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a:off x="1586" y="2381"/>
                <a:ext cx="1671" cy="93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582" y="220"/>
              <a:ext cx="1081" cy="725"/>
            </a:xfrm>
            <a:prstGeom prst="rect">
              <a:avLst/>
            </a:prstGeom>
            <a:noFill/>
          </p:spPr>
          <p:txBody>
            <a:bodyPr wrap="square" rtlCol="0">
              <a:spAutoFit/>
            </a:bodyPr>
            <a:lstStyle/>
            <a:p>
              <a:pPr algn="ctr"/>
              <a:endParaRPr lang="en-US" altLang="zh-CN" sz="2400" b="1" dirty="0">
                <a:solidFill>
                  <a:schemeClr val="bg1"/>
                </a:solidFill>
                <a:latin typeface="微软雅黑" panose="020B0503020204020204" charset="-122"/>
                <a:ea typeface="微软雅黑" panose="020B0503020204020204" charset="-122"/>
              </a:endParaRPr>
            </a:p>
          </p:txBody>
        </p:sp>
      </p:grpSp>
      <p:sp>
        <p:nvSpPr>
          <p:cNvPr id="19" name="文本框 18"/>
          <p:cNvSpPr txBox="1"/>
          <p:nvPr/>
        </p:nvSpPr>
        <p:spPr>
          <a:xfrm>
            <a:off x="1343694" y="181017"/>
            <a:ext cx="5811085" cy="923330"/>
          </a:xfrm>
          <a:prstGeom prst="rect">
            <a:avLst/>
          </a:prstGeom>
          <a:noFill/>
        </p:spPr>
        <p:txBody>
          <a:bodyPr wrap="square" rtlCol="0">
            <a:spAutoFit/>
          </a:bodyPr>
          <a:lstStyle/>
          <a:p>
            <a:r>
              <a:rPr lang="en-US" altLang="zh-TW" sz="5400" dirty="0">
                <a:solidFill>
                  <a:srgbClr val="FF0000"/>
                </a:solidFill>
                <a:latin typeface="Arial" panose="020B0604020202020204" pitchFamily="34" charset="0"/>
                <a:cs typeface="Arial" panose="020B0604020202020204" pitchFamily="34" charset="0"/>
              </a:rPr>
              <a:t>Introduction</a:t>
            </a:r>
            <a:endParaRPr lang="en-US" altLang="zh-CN" sz="5400" b="1" dirty="0">
              <a:solidFill>
                <a:schemeClr val="tx1">
                  <a:lumMod val="65000"/>
                  <a:lumOff val="35000"/>
                </a:schemeClr>
              </a:solidFill>
              <a:latin typeface="微软雅黑" panose="020B0503020204020204" charset="-122"/>
              <a:ea typeface="微软雅黑" panose="020B0503020204020204" charset="-122"/>
            </a:endParaRPr>
          </a:p>
        </p:txBody>
      </p:sp>
      <p:grpSp>
        <p:nvGrpSpPr>
          <p:cNvPr id="23" name="组合 22"/>
          <p:cNvGrpSpPr/>
          <p:nvPr/>
        </p:nvGrpSpPr>
        <p:grpSpPr>
          <a:xfrm>
            <a:off x="1343694" y="1299390"/>
            <a:ext cx="10515266" cy="4564362"/>
            <a:chOff x="979297" y="4682950"/>
            <a:chExt cx="3645973" cy="4564000"/>
          </a:xfrm>
        </p:grpSpPr>
        <p:sp>
          <p:nvSpPr>
            <p:cNvPr id="22" name="文本框 21"/>
            <p:cNvSpPr txBox="1"/>
            <p:nvPr/>
          </p:nvSpPr>
          <p:spPr>
            <a:xfrm>
              <a:off x="979297" y="4682950"/>
              <a:ext cx="3317797" cy="830931"/>
            </a:xfrm>
            <a:prstGeom prst="rect">
              <a:avLst/>
            </a:prstGeom>
            <a:noFill/>
          </p:spPr>
          <p:txBody>
            <a:bodyPr wrap="square" rtlCol="0">
              <a:spAutoFit/>
            </a:bodyPr>
            <a:lstStyle/>
            <a:p>
              <a:r>
                <a:rPr lang="en-US" altLang="zh-TW" sz="2400" dirty="0">
                  <a:latin typeface="Arial" panose="020B0604020202020204" pitchFamily="34" charset="0"/>
                  <a:cs typeface="Arial" panose="020B0604020202020204" pitchFamily="34" charset="0"/>
                </a:rPr>
                <a:t>better equip you better to manage conflict situations more deeply at your workplace</a:t>
              </a:r>
              <a:endParaRPr lang="zh-CN" altLang="en-US" sz="2400" b="1" dirty="0">
                <a:solidFill>
                  <a:schemeClr val="tx1">
                    <a:lumMod val="65000"/>
                    <a:lumOff val="35000"/>
                  </a:schemeClr>
                </a:solidFill>
                <a:latin typeface="微软雅黑" panose="020B0503020204020204" charset="-122"/>
                <a:ea typeface="微软雅黑" panose="020B0503020204020204" charset="-122"/>
                <a:cs typeface="Open Sans" panose="020B0606030504020204" pitchFamily="34" charset="0"/>
              </a:endParaRPr>
            </a:p>
          </p:txBody>
        </p:sp>
        <p:sp>
          <p:nvSpPr>
            <p:cNvPr id="32" name="矩形 31"/>
            <p:cNvSpPr/>
            <p:nvPr/>
          </p:nvSpPr>
          <p:spPr>
            <a:xfrm>
              <a:off x="979297" y="5769351"/>
              <a:ext cx="3645973" cy="3477599"/>
            </a:xfrm>
            <a:prstGeom prst="rect">
              <a:avLst/>
            </a:prstGeom>
          </p:spPr>
          <p:txBody>
            <a:bodyPr wrap="square">
              <a:spAutoFit/>
            </a:bodyPr>
            <a:lstStyle/>
            <a:p>
              <a:r>
                <a:rPr lang="en-US" altLang="zh-TW" sz="2000" dirty="0">
                  <a:latin typeface="Arial" panose="020B0604020202020204" pitchFamily="34" charset="0"/>
                  <a:cs typeface="Arial" panose="020B0604020202020204" pitchFamily="34" charset="0"/>
                </a:rPr>
                <a:t>Conflict is inevitable and universal phenomenon of our individual, team &amp; organizational life.</a:t>
              </a:r>
            </a:p>
            <a:p>
              <a:r>
                <a:rPr lang="en-US" altLang="zh-TW" sz="2000" dirty="0">
                  <a:latin typeface="Arial" panose="020B0604020202020204" pitchFamily="34" charset="0"/>
                  <a:cs typeface="Arial" panose="020B0604020202020204" pitchFamily="34" charset="0"/>
                </a:rPr>
                <a:t>Think back and recall each succeeding conflict in your life over the years has been increasingly complex.</a:t>
              </a:r>
            </a:p>
            <a:p>
              <a:r>
                <a:rPr lang="en-US" altLang="zh-TW" sz="2000" dirty="0">
                  <a:latin typeface="Arial" panose="020B0604020202020204" pitchFamily="34" charset="0"/>
                  <a:cs typeface="Arial" panose="020B0604020202020204" pitchFamily="34" charset="0"/>
                </a:rPr>
                <a:t>Conflict has occupied the thinking of man more than any other theme.</a:t>
              </a:r>
            </a:p>
            <a:p>
              <a:r>
                <a:rPr lang="en-US" altLang="zh-TW" sz="2000" dirty="0">
                  <a:latin typeface="Arial" panose="020B0604020202020204" pitchFamily="34" charset="0"/>
                  <a:cs typeface="Arial" panose="020B0604020202020204" pitchFamily="34" charset="0"/>
                </a:rPr>
                <a:t>Conflict is not confined at the individual level alone but is manifesting itself more and more in organizations.</a:t>
              </a:r>
            </a:p>
            <a:p>
              <a:r>
                <a:rPr lang="en-US" altLang="zh-TW" sz="2000" dirty="0">
                  <a:solidFill>
                    <a:srgbClr val="FF0000"/>
                  </a:solidFill>
                  <a:latin typeface="Arial" panose="020B0604020202020204" pitchFamily="34" charset="0"/>
                  <a:cs typeface="Arial" panose="020B0604020202020204" pitchFamily="34" charset="0"/>
                </a:rPr>
                <a:t>A survey suggests that the modern man spends over 20% of his/her time handing one form of conflict or the other.</a:t>
              </a:r>
            </a:p>
            <a:p>
              <a:r>
                <a:rPr lang="en-US" altLang="zh-TW" sz="2000" dirty="0">
                  <a:solidFill>
                    <a:srgbClr val="FF0000"/>
                  </a:solidFill>
                  <a:latin typeface="Arial" panose="020B0604020202020204" pitchFamily="34" charset="0"/>
                  <a:cs typeface="Arial" panose="020B0604020202020204" pitchFamily="34" charset="0"/>
                </a:rPr>
                <a:t>Conflict is everywhere</a:t>
              </a:r>
              <a:r>
                <a:rPr lang="en-US" altLang="zh-TW" sz="2000" dirty="0">
                  <a:latin typeface="Arial" panose="020B0604020202020204" pitchFamily="34" charset="0"/>
                  <a:cs typeface="Arial" panose="020B0604020202020204" pitchFamily="34" charset="0"/>
                </a:rPr>
                <a:t>. At a superficial level, conflict can be categorized into “hot” (strong emotions, loud voices, visible tension) and cold (suppressed emotions, tense silence, invisible stress).</a:t>
              </a:r>
            </a:p>
          </p:txBody>
        </p:sp>
      </p:grpSp>
    </p:spTree>
    <p:extLst>
      <p:ext uri="{BB962C8B-B14F-4D97-AF65-F5344CB8AC3E}">
        <p14:creationId xmlns:p14="http://schemas.microsoft.com/office/powerpoint/2010/main" val="42516531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par>
                          <p:cTn id="8" fill="hold">
                            <p:stCondLst>
                              <p:cond delay="500"/>
                            </p:stCondLst>
                            <p:childTnLst>
                              <p:par>
                                <p:cTn id="9" presetID="22" presetClass="entr" presetSubtype="8" fill="hold" grpId="1"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anim calcmode="lin" valueType="num">
                                      <p:cBhvr>
                                        <p:cTn id="16" dur="500" fill="hold"/>
                                        <p:tgtEl>
                                          <p:spTgt spid="23"/>
                                        </p:tgtEl>
                                        <p:attrNameLst>
                                          <p:attrName>ppt_x</p:attrName>
                                        </p:attrNameLst>
                                      </p:cBhvr>
                                      <p:tavLst>
                                        <p:tav tm="0">
                                          <p:val>
                                            <p:strVal val="#ppt_x"/>
                                          </p:val>
                                        </p:tav>
                                        <p:tav tm="100000">
                                          <p:val>
                                            <p:strVal val="#ppt_x"/>
                                          </p:val>
                                        </p:tav>
                                      </p:tavLst>
                                    </p:anim>
                                    <p:anim calcmode="lin" valueType="num">
                                      <p:cBhvr>
                                        <p:cTn id="17"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grpSp>
        <p:nvGrpSpPr>
          <p:cNvPr id="11" name="组合 10"/>
          <p:cNvGrpSpPr/>
          <p:nvPr/>
        </p:nvGrpSpPr>
        <p:grpSpPr>
          <a:xfrm>
            <a:off x="369570" y="-6985"/>
            <a:ext cx="699770" cy="965200"/>
            <a:chOff x="582" y="-11"/>
            <a:chExt cx="1102" cy="1520"/>
          </a:xfrm>
        </p:grpSpPr>
        <p:grpSp>
          <p:nvGrpSpPr>
            <p:cNvPr id="7" name="组合 6"/>
            <p:cNvGrpSpPr/>
            <p:nvPr/>
          </p:nvGrpSpPr>
          <p:grpSpPr>
            <a:xfrm>
              <a:off x="602" y="-11"/>
              <a:ext cx="1082" cy="1520"/>
              <a:chOff x="1586" y="929"/>
              <a:chExt cx="1673" cy="2383"/>
            </a:xfrm>
          </p:grpSpPr>
          <p:sp>
            <p:nvSpPr>
              <p:cNvPr id="4" name="矩形 3"/>
              <p:cNvSpPr/>
              <p:nvPr/>
            </p:nvSpPr>
            <p:spPr>
              <a:xfrm>
                <a:off x="1586" y="929"/>
                <a:ext cx="1673" cy="238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a:off x="1586" y="2381"/>
                <a:ext cx="1671" cy="93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582" y="220"/>
              <a:ext cx="1081" cy="725"/>
            </a:xfrm>
            <a:prstGeom prst="rect">
              <a:avLst/>
            </a:prstGeom>
            <a:noFill/>
          </p:spPr>
          <p:txBody>
            <a:bodyPr wrap="square" rtlCol="0">
              <a:spAutoFit/>
            </a:bodyPr>
            <a:lstStyle/>
            <a:p>
              <a:pPr algn="ctr"/>
              <a:r>
                <a:rPr lang="en-US" altLang="zh-CN" sz="2400" b="1">
                  <a:solidFill>
                    <a:schemeClr val="bg1"/>
                  </a:solidFill>
                  <a:latin typeface="微软雅黑" panose="020B0503020204020204" charset="-122"/>
                  <a:ea typeface="微软雅黑" panose="020B0503020204020204" charset="-122"/>
                </a:rPr>
                <a:t>01</a:t>
              </a:r>
            </a:p>
          </p:txBody>
        </p:sp>
      </p:grpSp>
      <p:sp>
        <p:nvSpPr>
          <p:cNvPr id="19" name="文本框 18"/>
          <p:cNvSpPr txBox="1"/>
          <p:nvPr/>
        </p:nvSpPr>
        <p:spPr>
          <a:xfrm>
            <a:off x="1199315" y="198991"/>
            <a:ext cx="3268411" cy="400110"/>
          </a:xfrm>
          <a:prstGeom prst="rect">
            <a:avLst/>
          </a:prstGeom>
          <a:noFill/>
        </p:spPr>
        <p:txBody>
          <a:bodyPr wrap="square" rtlCol="0">
            <a:spAutoFit/>
          </a:bodyPr>
          <a:lstStyle/>
          <a:p>
            <a:r>
              <a:rPr lang="en-US" altLang="zh-TW" sz="2000" dirty="0">
                <a:latin typeface="Arial" panose="020B0604020202020204" pitchFamily="34" charset="0"/>
                <a:cs typeface="Arial" panose="020B0604020202020204" pitchFamily="34" charset="0"/>
              </a:rPr>
              <a:t>Leading through conflict-</a:t>
            </a:r>
            <a:endParaRPr lang="en-US" altLang="zh-CN" sz="2000" b="1" dirty="0">
              <a:solidFill>
                <a:schemeClr val="tx1">
                  <a:lumMod val="65000"/>
                  <a:lumOff val="35000"/>
                </a:schemeClr>
              </a:solidFill>
              <a:latin typeface="微软雅黑" panose="020B0503020204020204" charset="-122"/>
              <a:ea typeface="微软雅黑" panose="020B0503020204020204" charset="-122"/>
            </a:endParaRPr>
          </a:p>
        </p:txBody>
      </p:sp>
      <p:sp>
        <p:nvSpPr>
          <p:cNvPr id="2" name="矩形 1"/>
          <p:cNvSpPr/>
          <p:nvPr/>
        </p:nvSpPr>
        <p:spPr>
          <a:xfrm rot="18900000">
            <a:off x="4998720" y="2825115"/>
            <a:ext cx="2193290" cy="2193290"/>
          </a:xfrm>
          <a:prstGeom prst="rect">
            <a:avLst/>
          </a:prstGeom>
          <a:blipFill rotWithShape="0">
            <a:blip r:embed="rId3"/>
            <a:stretch>
              <a:fillRect/>
            </a:stretch>
          </a:blipFill>
          <a:ln w="63500"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18900000">
            <a:off x="3884930" y="4959350"/>
            <a:ext cx="4423410" cy="4423410"/>
          </a:xfrm>
          <a:prstGeom prst="rect">
            <a:avLst/>
          </a:prstGeom>
          <a:noFill/>
          <a:ln w="63500" cmpd="sng">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flipH="1">
            <a:off x="5053330" y="821055"/>
            <a:ext cx="2084705" cy="2084705"/>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5932805" y="5888990"/>
            <a:ext cx="325120" cy="325120"/>
            <a:chOff x="10862" y="531"/>
            <a:chExt cx="864" cy="864"/>
          </a:xfrm>
        </p:grpSpPr>
        <p:sp>
          <p:nvSpPr>
            <p:cNvPr id="12" name="矩形 11"/>
            <p:cNvSpPr/>
            <p:nvPr/>
          </p:nvSpPr>
          <p:spPr>
            <a:xfrm>
              <a:off x="10862" y="903"/>
              <a:ext cx="864" cy="123"/>
            </a:xfrm>
            <a:prstGeom prst="rect">
              <a:avLst/>
            </a:prstGeom>
            <a:solidFill>
              <a:schemeClr val="accent6"/>
            </a:solidFill>
            <a:ln w="285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rot="5400000">
              <a:off x="10862" y="902"/>
              <a:ext cx="864" cy="123"/>
            </a:xfrm>
            <a:prstGeom prst="rect">
              <a:avLst/>
            </a:prstGeom>
            <a:solidFill>
              <a:schemeClr val="accent6"/>
            </a:solidFill>
            <a:ln w="285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3"/>
          <p:cNvSpPr txBox="1"/>
          <p:nvPr/>
        </p:nvSpPr>
        <p:spPr>
          <a:xfrm>
            <a:off x="1529080" y="4184650"/>
            <a:ext cx="2597150" cy="338554"/>
          </a:xfrm>
          <a:prstGeom prst="rect">
            <a:avLst/>
          </a:prstGeom>
          <a:noFill/>
        </p:spPr>
        <p:txBody>
          <a:bodyPr wrap="square" rtlCol="0">
            <a:spAutoFit/>
          </a:bodyPr>
          <a:lstStyle/>
          <a:p>
            <a:r>
              <a:rPr lang="en-US" altLang="zh-TW" sz="1600" dirty="0" smtClean="0"/>
              <a:t>3)</a:t>
            </a:r>
            <a:r>
              <a:rPr lang="zh-TW" altLang="en-US" sz="1600" dirty="0" smtClean="0"/>
              <a:t>  </a:t>
            </a:r>
            <a:r>
              <a:rPr lang="en-US" altLang="zh-TW" sz="1600" dirty="0" smtClean="0"/>
              <a:t>Presence</a:t>
            </a:r>
            <a:endParaRPr lang="en-US" altLang="zh-TW" sz="1600" dirty="0"/>
          </a:p>
        </p:txBody>
      </p:sp>
      <p:sp>
        <p:nvSpPr>
          <p:cNvPr id="16" name="文本框 15"/>
          <p:cNvSpPr txBox="1"/>
          <p:nvPr/>
        </p:nvSpPr>
        <p:spPr>
          <a:xfrm>
            <a:off x="8055610" y="2567206"/>
            <a:ext cx="2597150" cy="338554"/>
          </a:xfrm>
          <a:prstGeom prst="rect">
            <a:avLst/>
          </a:prstGeom>
          <a:noFill/>
        </p:spPr>
        <p:txBody>
          <a:bodyPr wrap="square" rtlCol="0">
            <a:spAutoFit/>
          </a:bodyPr>
          <a:lstStyle/>
          <a:p>
            <a:r>
              <a:rPr lang="en-US" altLang="zh-TW" sz="1600" dirty="0" smtClean="0"/>
              <a:t>5)</a:t>
            </a:r>
            <a:r>
              <a:rPr lang="zh-TW" altLang="en-US" sz="1600" dirty="0" smtClean="0"/>
              <a:t>   </a:t>
            </a:r>
            <a:r>
              <a:rPr lang="en-US" altLang="zh-TW" sz="1600" dirty="0" smtClean="0"/>
              <a:t>Conscious </a:t>
            </a:r>
            <a:r>
              <a:rPr lang="en-US" altLang="zh-TW" sz="1600" dirty="0"/>
              <a:t>conversation</a:t>
            </a:r>
          </a:p>
        </p:txBody>
      </p:sp>
      <p:sp>
        <p:nvSpPr>
          <p:cNvPr id="18" name="文本框 17"/>
          <p:cNvSpPr txBox="1"/>
          <p:nvPr/>
        </p:nvSpPr>
        <p:spPr>
          <a:xfrm>
            <a:off x="1529080" y="2631976"/>
            <a:ext cx="2597150" cy="338554"/>
          </a:xfrm>
          <a:prstGeom prst="rect">
            <a:avLst/>
          </a:prstGeom>
          <a:noFill/>
        </p:spPr>
        <p:txBody>
          <a:bodyPr wrap="square" rtlCol="0">
            <a:spAutoFit/>
          </a:bodyPr>
          <a:lstStyle/>
          <a:p>
            <a:r>
              <a:rPr lang="en-US" altLang="zh-TW" sz="1600" dirty="0" smtClean="0"/>
              <a:t>1)</a:t>
            </a:r>
            <a:r>
              <a:rPr lang="zh-TW" altLang="en-US" sz="1600" dirty="0" smtClean="0"/>
              <a:t>   </a:t>
            </a:r>
            <a:r>
              <a:rPr lang="en-US" altLang="zh-TW" sz="1600" dirty="0" smtClean="0"/>
              <a:t>Integral </a:t>
            </a:r>
            <a:r>
              <a:rPr lang="en-US" altLang="zh-TW" sz="1600" dirty="0"/>
              <a:t>vision</a:t>
            </a:r>
          </a:p>
        </p:txBody>
      </p:sp>
      <p:sp>
        <p:nvSpPr>
          <p:cNvPr id="21" name="文本框 20"/>
          <p:cNvSpPr txBox="1"/>
          <p:nvPr/>
        </p:nvSpPr>
        <p:spPr>
          <a:xfrm>
            <a:off x="1529080" y="3400693"/>
            <a:ext cx="2597150" cy="338554"/>
          </a:xfrm>
          <a:prstGeom prst="rect">
            <a:avLst/>
          </a:prstGeom>
          <a:noFill/>
        </p:spPr>
        <p:txBody>
          <a:bodyPr wrap="square" rtlCol="0">
            <a:spAutoFit/>
          </a:bodyPr>
          <a:lstStyle/>
          <a:p>
            <a:r>
              <a:rPr lang="en-US" altLang="zh-TW" sz="1600" dirty="0" smtClean="0"/>
              <a:t>2)</a:t>
            </a:r>
            <a:r>
              <a:rPr lang="zh-TW" altLang="en-US" sz="1600" dirty="0" smtClean="0"/>
              <a:t>  </a:t>
            </a:r>
            <a:r>
              <a:rPr lang="en-US" altLang="zh-TW" sz="1600" dirty="0" smtClean="0"/>
              <a:t>System </a:t>
            </a:r>
            <a:r>
              <a:rPr lang="en-US" altLang="zh-TW" sz="1600" dirty="0"/>
              <a:t>thinking</a:t>
            </a:r>
          </a:p>
        </p:txBody>
      </p:sp>
      <p:sp>
        <p:nvSpPr>
          <p:cNvPr id="22" name="文本框 19"/>
          <p:cNvSpPr txBox="1"/>
          <p:nvPr/>
        </p:nvSpPr>
        <p:spPr>
          <a:xfrm>
            <a:off x="1199314" y="724082"/>
            <a:ext cx="8843043" cy="584775"/>
          </a:xfrm>
          <a:prstGeom prst="rect">
            <a:avLst/>
          </a:prstGeom>
          <a:noFill/>
        </p:spPr>
        <p:txBody>
          <a:bodyPr wrap="square" rtlCol="0">
            <a:spAutoFit/>
          </a:bodyPr>
          <a:lstStyle/>
          <a:p>
            <a:pPr fontAlgn="auto">
              <a:lnSpc>
                <a:spcPct val="200000"/>
              </a:lnSpc>
            </a:pPr>
            <a:r>
              <a:rPr lang="en-US" altLang="zh-TW" sz="1600" dirty="0">
                <a:latin typeface="Arial" panose="020B0604020202020204" pitchFamily="34" charset="0"/>
                <a:cs typeface="Arial" panose="020B0604020202020204" pitchFamily="34" charset="0"/>
              </a:rPr>
              <a:t>Effective leaders today must develop the skills for turning these differences into opportunities.</a:t>
            </a:r>
            <a:endParaRPr lang="zh-CN" altLang="en-US" sz="1600" dirty="0">
              <a:solidFill>
                <a:schemeClr val="tx1">
                  <a:lumMod val="65000"/>
                  <a:lumOff val="35000"/>
                </a:schemeClr>
              </a:solidFill>
              <a:latin typeface="微软雅黑" panose="020B0503020204020204" charset="-122"/>
              <a:ea typeface="微软雅黑" panose="020B0503020204020204" charset="-122"/>
              <a:sym typeface="+mn-ea"/>
            </a:endParaRPr>
          </a:p>
        </p:txBody>
      </p:sp>
      <p:sp>
        <p:nvSpPr>
          <p:cNvPr id="25" name="文本框 13"/>
          <p:cNvSpPr txBox="1"/>
          <p:nvPr/>
        </p:nvSpPr>
        <p:spPr>
          <a:xfrm>
            <a:off x="1529080" y="4906278"/>
            <a:ext cx="2597150" cy="338554"/>
          </a:xfrm>
          <a:prstGeom prst="rect">
            <a:avLst/>
          </a:prstGeom>
          <a:noFill/>
        </p:spPr>
        <p:txBody>
          <a:bodyPr wrap="square" rtlCol="0">
            <a:spAutoFit/>
          </a:bodyPr>
          <a:lstStyle/>
          <a:p>
            <a:r>
              <a:rPr lang="en-US" altLang="zh-TW" sz="1600" dirty="0"/>
              <a:t>4</a:t>
            </a:r>
            <a:r>
              <a:rPr lang="en-US" altLang="zh-TW" sz="1600" dirty="0" smtClean="0"/>
              <a:t>)</a:t>
            </a:r>
            <a:r>
              <a:rPr lang="zh-TW" altLang="en-US" sz="1600" dirty="0" smtClean="0"/>
              <a:t> </a:t>
            </a:r>
            <a:r>
              <a:rPr lang="en-US" altLang="zh-TW" sz="1600" dirty="0"/>
              <a:t>Inquiry</a:t>
            </a:r>
          </a:p>
        </p:txBody>
      </p:sp>
      <p:sp>
        <p:nvSpPr>
          <p:cNvPr id="26" name="文本框 15"/>
          <p:cNvSpPr txBox="1"/>
          <p:nvPr/>
        </p:nvSpPr>
        <p:spPr>
          <a:xfrm>
            <a:off x="8055610" y="3386087"/>
            <a:ext cx="2597150" cy="338554"/>
          </a:xfrm>
          <a:prstGeom prst="rect">
            <a:avLst/>
          </a:prstGeom>
          <a:noFill/>
        </p:spPr>
        <p:txBody>
          <a:bodyPr wrap="square" rtlCol="0">
            <a:spAutoFit/>
          </a:bodyPr>
          <a:lstStyle/>
          <a:p>
            <a:r>
              <a:rPr lang="en-US" altLang="zh-TW" sz="1600" dirty="0"/>
              <a:t>6</a:t>
            </a:r>
            <a:r>
              <a:rPr lang="en-US" altLang="zh-TW" sz="1600" dirty="0" smtClean="0"/>
              <a:t>)</a:t>
            </a:r>
            <a:r>
              <a:rPr lang="zh-TW" altLang="en-US" sz="1600" dirty="0" smtClean="0"/>
              <a:t>   </a:t>
            </a:r>
            <a:r>
              <a:rPr lang="en-US" altLang="zh-TW" sz="1600" dirty="0" smtClean="0"/>
              <a:t>Dialogue</a:t>
            </a:r>
            <a:endParaRPr lang="en-US" altLang="zh-TW" sz="1600" dirty="0"/>
          </a:p>
        </p:txBody>
      </p:sp>
      <p:sp>
        <p:nvSpPr>
          <p:cNvPr id="27" name="文本框 15"/>
          <p:cNvSpPr txBox="1"/>
          <p:nvPr/>
        </p:nvSpPr>
        <p:spPr>
          <a:xfrm>
            <a:off x="8055610" y="4184650"/>
            <a:ext cx="2597150" cy="338554"/>
          </a:xfrm>
          <a:prstGeom prst="rect">
            <a:avLst/>
          </a:prstGeom>
          <a:noFill/>
        </p:spPr>
        <p:txBody>
          <a:bodyPr wrap="square" rtlCol="0">
            <a:spAutoFit/>
          </a:bodyPr>
          <a:lstStyle/>
          <a:p>
            <a:r>
              <a:rPr lang="en-US" altLang="zh-TW" sz="1600" dirty="0"/>
              <a:t>7</a:t>
            </a:r>
            <a:r>
              <a:rPr lang="en-US" altLang="zh-TW" sz="1600" dirty="0" smtClean="0"/>
              <a:t>)</a:t>
            </a:r>
            <a:r>
              <a:rPr lang="zh-TW" altLang="en-US" sz="1600" dirty="0" smtClean="0"/>
              <a:t>   </a:t>
            </a:r>
            <a:r>
              <a:rPr lang="en-US" altLang="zh-TW" sz="1600" dirty="0" smtClean="0"/>
              <a:t>Bridging</a:t>
            </a:r>
            <a:endParaRPr lang="en-US" altLang="zh-TW" sz="1600" dirty="0"/>
          </a:p>
        </p:txBody>
      </p:sp>
      <p:sp>
        <p:nvSpPr>
          <p:cNvPr id="28" name="文本框 15"/>
          <p:cNvSpPr txBox="1"/>
          <p:nvPr/>
        </p:nvSpPr>
        <p:spPr>
          <a:xfrm>
            <a:off x="8055610" y="4900396"/>
            <a:ext cx="2597150" cy="338554"/>
          </a:xfrm>
          <a:prstGeom prst="rect">
            <a:avLst/>
          </a:prstGeom>
          <a:noFill/>
        </p:spPr>
        <p:txBody>
          <a:bodyPr wrap="square" rtlCol="0">
            <a:spAutoFit/>
          </a:bodyPr>
          <a:lstStyle/>
          <a:p>
            <a:r>
              <a:rPr lang="en-US" altLang="zh-TW" sz="1600" dirty="0"/>
              <a:t>8</a:t>
            </a:r>
            <a:r>
              <a:rPr lang="en-US" altLang="zh-TW" sz="1600" dirty="0" smtClean="0"/>
              <a:t>)</a:t>
            </a:r>
            <a:r>
              <a:rPr lang="zh-TW" altLang="en-US" sz="1600" dirty="0" smtClean="0"/>
              <a:t>   </a:t>
            </a:r>
            <a:r>
              <a:rPr lang="en-US" altLang="zh-TW" sz="1600" dirty="0"/>
              <a:t>Innovation</a:t>
            </a:r>
          </a:p>
        </p:txBody>
      </p:sp>
    </p:spTree>
    <p:extLst>
      <p:ext uri="{BB962C8B-B14F-4D97-AF65-F5344CB8AC3E}">
        <p14:creationId xmlns:p14="http://schemas.microsoft.com/office/powerpoint/2010/main" val="4257551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par>
                          <p:cTn id="8" fill="hold">
                            <p:stCondLst>
                              <p:cond delay="500"/>
                            </p:stCondLst>
                            <p:childTnLst>
                              <p:par>
                                <p:cTn id="9" presetID="22" presetClass="entr" presetSubtype="8" fill="hold" grpId="1"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2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edge">
                                      <p:cBhvr>
                                        <p:cTn id="15" dur="1000"/>
                                        <p:tgtEl>
                                          <p:spTgt spid="3"/>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par>
                          <p:cTn id="22" fill="hold">
                            <p:stCondLst>
                              <p:cond delay="2500"/>
                            </p:stCondLst>
                            <p:childTnLst>
                              <p:par>
                                <p:cTn id="23" presetID="35"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anim calcmode="lin" valueType="num">
                                      <p:cBhvr>
                                        <p:cTn id="26" dur="500" fill="hold"/>
                                        <p:tgtEl>
                                          <p:spTgt spid="9"/>
                                        </p:tgtEl>
                                        <p:attrNameLst>
                                          <p:attrName>style.rotation</p:attrName>
                                        </p:attrNameLst>
                                      </p:cBhvr>
                                      <p:tavLst>
                                        <p:tav tm="0">
                                          <p:val>
                                            <p:fltVal val="720"/>
                                          </p:val>
                                        </p:tav>
                                        <p:tav tm="100000">
                                          <p:val>
                                            <p:fltVal val="0"/>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 calcmode="lin" valueType="num">
                                      <p:cBhvr>
                                        <p:cTn id="28" dur="500" fill="hold"/>
                                        <p:tgtEl>
                                          <p:spTgt spid="9"/>
                                        </p:tgtEl>
                                        <p:attrNameLst>
                                          <p:attrName>ppt_w</p:attrName>
                                        </p:attrNameLst>
                                      </p:cBhvr>
                                      <p:tavLst>
                                        <p:tav tm="0">
                                          <p:val>
                                            <p:fltVal val="0"/>
                                          </p:val>
                                        </p:tav>
                                        <p:tav tm="100000">
                                          <p:val>
                                            <p:strVal val="#ppt_w"/>
                                          </p:val>
                                        </p:tav>
                                      </p:tavLst>
                                    </p:anim>
                                  </p:childTnLst>
                                </p:cTn>
                              </p:par>
                              <p:par>
                                <p:cTn id="29" presetID="22" presetClass="entr" presetSubtype="1"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up)">
                                      <p:cBhvr>
                                        <p:cTn id="31" dur="500"/>
                                        <p:tgtEl>
                                          <p:spTgt spid="5"/>
                                        </p:tgtEl>
                                      </p:cBhvr>
                                    </p:animEffect>
                                  </p:childTnLst>
                                </p:cTn>
                              </p:par>
                            </p:childTnLst>
                          </p:cTn>
                        </p:par>
                        <p:par>
                          <p:cTn id="32" fill="hold">
                            <p:stCondLst>
                              <p:cond delay="3000"/>
                            </p:stCondLst>
                            <p:childTnLst>
                              <p:par>
                                <p:cTn id="33" presetID="29"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ppt_x</p:attrName>
                                        </p:attrNameLst>
                                      </p:cBhvr>
                                      <p:tavLst>
                                        <p:tav tm="0">
                                          <p:val>
                                            <p:strVal val="#ppt_x-.2"/>
                                          </p:val>
                                        </p:tav>
                                        <p:tav tm="100000">
                                          <p:val>
                                            <p:strVal val="#ppt_x"/>
                                          </p:val>
                                        </p:tav>
                                      </p:tavLst>
                                    </p:anim>
                                    <p:anim calcmode="lin" valueType="num">
                                      <p:cBhvr>
                                        <p:cTn id="36" dur="5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37" dur="500"/>
                                        <p:tgtEl>
                                          <p:spTgt spid="18"/>
                                        </p:tgtEl>
                                      </p:cBhvr>
                                    </p:animEffect>
                                  </p:childTnLst>
                                </p:cTn>
                              </p:par>
                            </p:childTnLst>
                          </p:cTn>
                        </p:par>
                        <p:par>
                          <p:cTn id="38" fill="hold">
                            <p:stCondLst>
                              <p:cond delay="3500"/>
                            </p:stCondLst>
                            <p:childTnLst>
                              <p:par>
                                <p:cTn id="39" presetID="29" presetClass="entr" presetSubtype="0"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p:cTn id="41" dur="500" fill="hold"/>
                                        <p:tgtEl>
                                          <p:spTgt spid="21"/>
                                        </p:tgtEl>
                                        <p:attrNameLst>
                                          <p:attrName>ppt_x</p:attrName>
                                        </p:attrNameLst>
                                      </p:cBhvr>
                                      <p:tavLst>
                                        <p:tav tm="0">
                                          <p:val>
                                            <p:strVal val="#ppt_x-.2"/>
                                          </p:val>
                                        </p:tav>
                                        <p:tav tm="100000">
                                          <p:val>
                                            <p:strVal val="#ppt_x"/>
                                          </p:val>
                                        </p:tav>
                                      </p:tavLst>
                                    </p:anim>
                                    <p:anim calcmode="lin" valueType="num">
                                      <p:cBhvr>
                                        <p:cTn id="42" dur="5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43" dur="500"/>
                                        <p:tgtEl>
                                          <p:spTgt spid="21"/>
                                        </p:tgtEl>
                                      </p:cBhvr>
                                    </p:animEffect>
                                  </p:childTnLst>
                                </p:cTn>
                              </p:par>
                            </p:childTnLst>
                          </p:cTn>
                        </p:par>
                        <p:par>
                          <p:cTn id="44" fill="hold">
                            <p:stCondLst>
                              <p:cond delay="4000"/>
                            </p:stCondLst>
                            <p:childTnLst>
                              <p:par>
                                <p:cTn id="45" presetID="2" presetClass="entr" presetSubtype="2" fill="hold" grpId="1"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1+#ppt_w/2"/>
                                          </p:val>
                                        </p:tav>
                                        <p:tav tm="100000">
                                          <p:val>
                                            <p:strVal val="#ppt_x"/>
                                          </p:val>
                                        </p:tav>
                                      </p:tavLst>
                                    </p:anim>
                                    <p:anim calcmode="lin" valueType="num">
                                      <p:cBhvr additive="base">
                                        <p:cTn id="48" dur="500" fill="hold"/>
                                        <p:tgtEl>
                                          <p:spTgt spid="14"/>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1" nodeType="after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500" fill="hold"/>
                                        <p:tgtEl>
                                          <p:spTgt spid="16"/>
                                        </p:tgtEl>
                                        <p:attrNameLst>
                                          <p:attrName>ppt_x</p:attrName>
                                        </p:attrNameLst>
                                      </p:cBhvr>
                                      <p:tavLst>
                                        <p:tav tm="0">
                                          <p:val>
                                            <p:strVal val="1+#ppt_w/2"/>
                                          </p:val>
                                        </p:tav>
                                        <p:tav tm="100000">
                                          <p:val>
                                            <p:strVal val="#ppt_x"/>
                                          </p:val>
                                        </p:tav>
                                      </p:tavLst>
                                    </p:anim>
                                    <p:anim calcmode="lin" valueType="num">
                                      <p:cBhvr additive="base">
                                        <p:cTn id="53" dur="500" fill="hold"/>
                                        <p:tgtEl>
                                          <p:spTgt spid="16"/>
                                        </p:tgtEl>
                                        <p:attrNameLst>
                                          <p:attrName>ppt_y</p:attrName>
                                        </p:attrNameLst>
                                      </p:cBhvr>
                                      <p:tavLst>
                                        <p:tav tm="0">
                                          <p:val>
                                            <p:strVal val="#ppt_y"/>
                                          </p:val>
                                        </p:tav>
                                        <p:tav tm="100000">
                                          <p:val>
                                            <p:strVal val="#ppt_y"/>
                                          </p:val>
                                        </p:tav>
                                      </p:tavLst>
                                    </p:anim>
                                  </p:childTnLst>
                                </p:cTn>
                              </p:par>
                              <p:par>
                                <p:cTn id="54" presetID="29" presetClass="entr" presetSubtype="0"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ppt_x</p:attrName>
                                        </p:attrNameLst>
                                      </p:cBhvr>
                                      <p:tavLst>
                                        <p:tav tm="0">
                                          <p:val>
                                            <p:strVal val="#ppt_x-.2"/>
                                          </p:val>
                                        </p:tav>
                                        <p:tav tm="100000">
                                          <p:val>
                                            <p:strVal val="#ppt_x"/>
                                          </p:val>
                                        </p:tav>
                                      </p:tavLst>
                                    </p:anim>
                                    <p:anim calcmode="lin" valueType="num">
                                      <p:cBhvr>
                                        <p:cTn id="57" dur="5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58" dur="500"/>
                                        <p:tgtEl>
                                          <p:spTgt spid="22"/>
                                        </p:tgtEl>
                                      </p:cBhvr>
                                    </p:animEffect>
                                  </p:childTnLst>
                                </p:cTn>
                              </p:par>
                            </p:childTnLst>
                          </p:cTn>
                        </p:par>
                        <p:par>
                          <p:cTn id="59" fill="hold">
                            <p:stCondLst>
                              <p:cond delay="5000"/>
                            </p:stCondLst>
                            <p:childTnLst>
                              <p:par>
                                <p:cTn id="60" presetID="2" presetClass="entr" presetSubtype="2" fill="hold" grpId="1" nodeType="afterEffect">
                                  <p:stCondLst>
                                    <p:cond delay="0"/>
                                  </p:stCondLst>
                                  <p:childTnLst>
                                    <p:set>
                                      <p:cBhvr>
                                        <p:cTn id="61" dur="1" fill="hold">
                                          <p:stCondLst>
                                            <p:cond delay="0"/>
                                          </p:stCondLst>
                                        </p:cTn>
                                        <p:tgtEl>
                                          <p:spTgt spid="25"/>
                                        </p:tgtEl>
                                        <p:attrNameLst>
                                          <p:attrName>style.visibility</p:attrName>
                                        </p:attrNameLst>
                                      </p:cBhvr>
                                      <p:to>
                                        <p:strVal val="visible"/>
                                      </p:to>
                                    </p:set>
                                    <p:anim calcmode="lin" valueType="num">
                                      <p:cBhvr additive="base">
                                        <p:cTn id="62" dur="500" fill="hold"/>
                                        <p:tgtEl>
                                          <p:spTgt spid="25"/>
                                        </p:tgtEl>
                                        <p:attrNameLst>
                                          <p:attrName>ppt_x</p:attrName>
                                        </p:attrNameLst>
                                      </p:cBhvr>
                                      <p:tavLst>
                                        <p:tav tm="0">
                                          <p:val>
                                            <p:strVal val="1+#ppt_w/2"/>
                                          </p:val>
                                        </p:tav>
                                        <p:tav tm="100000">
                                          <p:val>
                                            <p:strVal val="#ppt_x"/>
                                          </p:val>
                                        </p:tav>
                                      </p:tavLst>
                                    </p:anim>
                                    <p:anim calcmode="lin" valueType="num">
                                      <p:cBhvr additive="base">
                                        <p:cTn id="63" dur="500" fill="hold"/>
                                        <p:tgtEl>
                                          <p:spTgt spid="25"/>
                                        </p:tgtEl>
                                        <p:attrNameLst>
                                          <p:attrName>ppt_y</p:attrName>
                                        </p:attrNameLst>
                                      </p:cBhvr>
                                      <p:tavLst>
                                        <p:tav tm="0">
                                          <p:val>
                                            <p:strVal val="#ppt_y"/>
                                          </p:val>
                                        </p:tav>
                                        <p:tav tm="100000">
                                          <p:val>
                                            <p:strVal val="#ppt_y"/>
                                          </p:val>
                                        </p:tav>
                                      </p:tavLst>
                                    </p:anim>
                                  </p:childTnLst>
                                </p:cTn>
                              </p:par>
                            </p:childTnLst>
                          </p:cTn>
                        </p:par>
                        <p:par>
                          <p:cTn id="64" fill="hold">
                            <p:stCondLst>
                              <p:cond delay="5500"/>
                            </p:stCondLst>
                            <p:childTnLst>
                              <p:par>
                                <p:cTn id="65" presetID="2" presetClass="entr" presetSubtype="2" fill="hold" grpId="1"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500" fill="hold"/>
                                        <p:tgtEl>
                                          <p:spTgt spid="26"/>
                                        </p:tgtEl>
                                        <p:attrNameLst>
                                          <p:attrName>ppt_x</p:attrName>
                                        </p:attrNameLst>
                                      </p:cBhvr>
                                      <p:tavLst>
                                        <p:tav tm="0">
                                          <p:val>
                                            <p:strVal val="1+#ppt_w/2"/>
                                          </p:val>
                                        </p:tav>
                                        <p:tav tm="100000">
                                          <p:val>
                                            <p:strVal val="#ppt_x"/>
                                          </p:val>
                                        </p:tav>
                                      </p:tavLst>
                                    </p:anim>
                                    <p:anim calcmode="lin" valueType="num">
                                      <p:cBhvr additive="base">
                                        <p:cTn id="68" dur="500" fill="hold"/>
                                        <p:tgtEl>
                                          <p:spTgt spid="26"/>
                                        </p:tgtEl>
                                        <p:attrNameLst>
                                          <p:attrName>ppt_y</p:attrName>
                                        </p:attrNameLst>
                                      </p:cBhvr>
                                      <p:tavLst>
                                        <p:tav tm="0">
                                          <p:val>
                                            <p:strVal val="#ppt_y"/>
                                          </p:val>
                                        </p:tav>
                                        <p:tav tm="100000">
                                          <p:val>
                                            <p:strVal val="#ppt_y"/>
                                          </p:val>
                                        </p:tav>
                                      </p:tavLst>
                                    </p:anim>
                                  </p:childTnLst>
                                </p:cTn>
                              </p:par>
                            </p:childTnLst>
                          </p:cTn>
                        </p:par>
                        <p:par>
                          <p:cTn id="69" fill="hold">
                            <p:stCondLst>
                              <p:cond delay="6000"/>
                            </p:stCondLst>
                            <p:childTnLst>
                              <p:par>
                                <p:cTn id="70" presetID="2" presetClass="entr" presetSubtype="2" fill="hold" grpId="1"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additive="base">
                                        <p:cTn id="72" dur="500" fill="hold"/>
                                        <p:tgtEl>
                                          <p:spTgt spid="27"/>
                                        </p:tgtEl>
                                        <p:attrNameLst>
                                          <p:attrName>ppt_x</p:attrName>
                                        </p:attrNameLst>
                                      </p:cBhvr>
                                      <p:tavLst>
                                        <p:tav tm="0">
                                          <p:val>
                                            <p:strVal val="1+#ppt_w/2"/>
                                          </p:val>
                                        </p:tav>
                                        <p:tav tm="100000">
                                          <p:val>
                                            <p:strVal val="#ppt_x"/>
                                          </p:val>
                                        </p:tav>
                                      </p:tavLst>
                                    </p:anim>
                                    <p:anim calcmode="lin" valueType="num">
                                      <p:cBhvr additive="base">
                                        <p:cTn id="73" dur="500" fill="hold"/>
                                        <p:tgtEl>
                                          <p:spTgt spid="27"/>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2" presetClass="entr" presetSubtype="2" fill="hold" grpId="1" nodeType="after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additive="base">
                                        <p:cTn id="77" dur="500" fill="hold"/>
                                        <p:tgtEl>
                                          <p:spTgt spid="28"/>
                                        </p:tgtEl>
                                        <p:attrNameLst>
                                          <p:attrName>ppt_x</p:attrName>
                                        </p:attrNameLst>
                                      </p:cBhvr>
                                      <p:tavLst>
                                        <p:tav tm="0">
                                          <p:val>
                                            <p:strVal val="1+#ppt_w/2"/>
                                          </p:val>
                                        </p:tav>
                                        <p:tav tm="100000">
                                          <p:val>
                                            <p:strVal val="#ppt_x"/>
                                          </p:val>
                                        </p:tav>
                                      </p:tavLst>
                                    </p:anim>
                                    <p:anim calcmode="lin" valueType="num">
                                      <p:cBhvr additive="base">
                                        <p:cTn id="7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2" grpId="0" animBg="1"/>
      <p:bldP spid="3" grpId="0" animBg="1"/>
      <p:bldP spid="14" grpId="0"/>
      <p:bldP spid="14" grpId="1"/>
      <p:bldP spid="16" grpId="0"/>
      <p:bldP spid="16" grpId="1"/>
      <p:bldP spid="18" grpId="0"/>
      <p:bldP spid="21" grpId="0"/>
      <p:bldP spid="22" grpId="0"/>
      <p:bldP spid="25" grpId="0"/>
      <p:bldP spid="25" grpId="1"/>
      <p:bldP spid="26" grpId="0"/>
      <p:bldP spid="26" grpId="1"/>
      <p:bldP spid="27" grpId="0"/>
      <p:bldP spid="27" grpId="1"/>
      <p:bldP spid="28" grpId="0"/>
      <p:bldP spid="28" grpId="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TotalTime>
  <Words>753</Words>
  <Application>Microsoft Office PowerPoint</Application>
  <PresentationFormat>自訂</PresentationFormat>
  <Paragraphs>154</Paragraphs>
  <Slides>16</Slides>
  <Notes>16</Notes>
  <HiddenSlides>0</HiddenSlides>
  <MMClips>0</MMClips>
  <ScaleCrop>false</ScaleCrop>
  <HeadingPairs>
    <vt:vector size="4" baseType="variant">
      <vt:variant>
        <vt:lpstr>佈景主題</vt:lpstr>
      </vt:variant>
      <vt:variant>
        <vt:i4>1</vt:i4>
      </vt:variant>
      <vt:variant>
        <vt:lpstr>投影片標題</vt:lpstr>
      </vt:variant>
      <vt:variant>
        <vt:i4>16</vt:i4>
      </vt:variant>
    </vt:vector>
  </HeadingPairs>
  <TitlesOfParts>
    <vt:vector size="17" baseType="lpstr">
      <vt:lpstr>Office 主题</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http://www.ypppt.com/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林奕熙</cp:lastModifiedBy>
  <cp:revision>28</cp:revision>
  <dcterms:created xsi:type="dcterms:W3CDTF">2017-07-04T12:53:00Z</dcterms:created>
  <dcterms:modified xsi:type="dcterms:W3CDTF">2020-06-28T14:58:28Z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2052-10.1.0.6489</vt:lpwstr>
  </property>
</Properties>
</file>