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2" r:id="rId3"/>
    <p:sldId id="303" r:id="rId4"/>
    <p:sldId id="305" r:id="rId5"/>
    <p:sldId id="306" r:id="rId6"/>
    <p:sldId id="301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424"/>
    <a:srgbClr val="519B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8C64B-3C09-4C79-AC5B-543DECADE6E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7E2CD-45CD-40A3-9850-013A9E8C3D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8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7E2CD-45CD-40A3-9850-013A9E8C3D3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991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7E2CD-45CD-40A3-9850-013A9E8C3D3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571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1999" y="253159"/>
            <a:ext cx="10515600" cy="530614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rgbClr val="519B4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1297994" y="122788"/>
            <a:ext cx="817626" cy="75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s.google.com.tw/books?id=1b_RDwAAQBAJ&amp;printsec=frontcover&amp;dq=%E8%A8%B1%E6%9B%B8%E6%8F%9A&amp;hl=zh-TW&amp;sa=X&amp;ved=2ahUKEwj-rubvoqTqAhUHE6YKHUzSD20Q6AEwAXoECAQQAg" TargetMode="External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.png"/><Relationship Id="rId5" Type="http://schemas.openxmlformats.org/officeDocument/2006/relationships/tags" Target="../tags/tag6.xml"/><Relationship Id="rId10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clasedeele.blogspot.com/2012/12/examenes-de-selectividad-para-la-clas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2012books.lardbucket.org/books/a-primer-on-communication-studies/s05-listening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upertwegerif.name/blog" TargetMode="Externa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4.png"/><Relationship Id="rId5" Type="http://schemas.openxmlformats.org/officeDocument/2006/relationships/tags" Target="../tags/tag11.xml"/><Relationship Id="rId10" Type="http://schemas.openxmlformats.org/officeDocument/2006/relationships/image" Target="../media/image3.png"/><Relationship Id="rId4" Type="http://schemas.openxmlformats.org/officeDocument/2006/relationships/tags" Target="../tags/tag10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形状 76"/>
          <p:cNvSpPr/>
          <p:nvPr>
            <p:custDataLst>
              <p:tags r:id="rId1"/>
            </p:custDataLst>
          </p:nvPr>
        </p:nvSpPr>
        <p:spPr>
          <a:xfrm>
            <a:off x="5514954" y="3728201"/>
            <a:ext cx="53029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22860" rIns="22860">
            <a:spAutoFit/>
          </a:bodyPr>
          <a:lstStyle/>
          <a:p>
            <a:r>
              <a:rPr lang="zh-TW" altLang="en-US" sz="1400">
                <a:solidFill>
                  <a:schemeClr val="accent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取材自</a:t>
            </a:r>
            <a:r>
              <a:rPr lang="zh-TW" altLang="en-US" sz="1400">
                <a:solidFill>
                  <a:schemeClr val="accent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態度講堂</a:t>
            </a:r>
            <a:endParaRPr lang="en-US" altLang="zh-TW" sz="1400" dirty="0">
              <a:solidFill>
                <a:schemeClr val="accent1">
                  <a:lumMod val="50000"/>
                </a:schemeClr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CEO</a:t>
            </a: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最在乎的事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職場倫理與工作態度</a:t>
            </a:r>
          </a:p>
        </p:txBody>
      </p:sp>
      <p:sp>
        <p:nvSpPr>
          <p:cNvPr id="5" name="PA_任意多边形 3"/>
          <p:cNvSpPr/>
          <p:nvPr>
            <p:custDataLst>
              <p:tags r:id="rId2"/>
            </p:custDataLst>
          </p:nvPr>
        </p:nvSpPr>
        <p:spPr>
          <a:xfrm flipV="1">
            <a:off x="5514954" y="3612735"/>
            <a:ext cx="5645149" cy="61383"/>
          </a:xfrm>
          <a:custGeom>
            <a:avLst/>
            <a:gdLst>
              <a:gd name="connsiteX0" fmla="*/ 0 w 4404360"/>
              <a:gd name="connsiteY0" fmla="*/ 0 h 0"/>
              <a:gd name="connsiteX1" fmla="*/ 4404360 w 440436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04360">
                <a:moveTo>
                  <a:pt x="0" y="0"/>
                </a:moveTo>
                <a:lnTo>
                  <a:pt x="4404360" y="0"/>
                </a:lnTo>
              </a:path>
            </a:pathLst>
          </a:custGeom>
          <a:noFill/>
          <a:ln w="28575" cap="flat">
            <a:solidFill>
              <a:srgbClr val="519B4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121919" tIns="60959" rIns="121919" bIns="60959" spcCol="38100"/>
          <a:lstStyle/>
          <a:p>
            <a:pPr defTabSz="1219170" latinLnBrk="1">
              <a:defRPr/>
            </a:pPr>
            <a:endParaRPr lang="zh-CN" altLang="en-US" sz="2400" kern="0">
              <a:solidFill>
                <a:srgbClr val="519B42"/>
              </a:solidFill>
            </a:endParaRPr>
          </a:p>
        </p:txBody>
      </p:sp>
      <p:sp>
        <p:nvSpPr>
          <p:cNvPr id="6" name="PA_文本框 4"/>
          <p:cNvSpPr txBox="1"/>
          <p:nvPr>
            <p:custDataLst>
              <p:tags r:id="rId3"/>
            </p:custDataLst>
          </p:nvPr>
        </p:nvSpPr>
        <p:spPr>
          <a:xfrm>
            <a:off x="5458971" y="918901"/>
            <a:ext cx="3716295" cy="226044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67733" tIns="67733" rIns="67733" bIns="67733" spcCol="38100" anchor="ctr">
            <a:spAutoFit/>
          </a:bodyPr>
          <a:lstStyle/>
          <a:p>
            <a:pPr defTabSz="1100639" latinLnBrk="1">
              <a:defRPr/>
            </a:pPr>
            <a:r>
              <a:rPr lang="en-US" altLang="zh-CN" sz="13800" kern="0" dirty="0">
                <a:ln w="28575">
                  <a:solidFill>
                    <a:schemeClr val="bg1"/>
                  </a:solidFill>
                </a:ln>
                <a:solidFill>
                  <a:srgbClr val="519B4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202X</a:t>
            </a:r>
            <a:endParaRPr lang="zh-CN" altLang="en-US" sz="13800" kern="0" dirty="0">
              <a:ln w="28575">
                <a:solidFill>
                  <a:schemeClr val="bg1"/>
                </a:solidFill>
              </a:ln>
              <a:solidFill>
                <a:srgbClr val="519B42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PA_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3610" y="1791936"/>
            <a:ext cx="817626" cy="754034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210" y="2195677"/>
            <a:ext cx="1066630" cy="98367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993" y="1920240"/>
            <a:ext cx="5302961" cy="605028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ABD091D2-017E-4452-A4D1-1F7FEF968C6F}"/>
              </a:ext>
            </a:extLst>
          </p:cNvPr>
          <p:cNvSpPr txBox="1"/>
          <p:nvPr/>
        </p:nvSpPr>
        <p:spPr>
          <a:xfrm>
            <a:off x="5514953" y="2876356"/>
            <a:ext cx="5025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職場人際關係</a:t>
            </a:r>
          </a:p>
        </p:txBody>
      </p:sp>
    </p:spTree>
    <p:extLst>
      <p:ext uri="{BB962C8B-B14F-4D97-AF65-F5344CB8AC3E}">
        <p14:creationId xmlns:p14="http://schemas.microsoft.com/office/powerpoint/2010/main" val="343115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3743CA-2FAF-452B-8343-1DF8A80F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3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文化</a:t>
            </a:r>
            <a:b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+mj-ea"/>
              </a:rPr>
            </a:br>
            <a:br>
              <a:rPr lang="zh-TW" altLang="en-US" dirty="0">
                <a:latin typeface="微軟正黑體" panose="020B0604030504040204" pitchFamily="34" charset="-120"/>
              </a:rPr>
            </a:br>
            <a:b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2C7A82-C04D-434B-8C33-7516DBB35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702" y="1474839"/>
            <a:ext cx="10618840" cy="5122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從不同文化塑造出的思考模式及做事態度中，</a:t>
            </a:r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找出差異並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習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正面的嶄新觀點，</a:t>
            </a:r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融入自己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的文化及日常生活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None/>
            </a:pP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在日本</a:t>
            </a:r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送重要客戶或上司離開時，一定要陪伴他們到計程車旁，直到車子開走都要</a:t>
            </a:r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在原地目送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他們遠去。</a:t>
            </a:r>
            <a:endParaRPr lang="en-US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平日的周一到周五算是上班時間，即便沒有其他重要公事，仍</a:t>
            </a:r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應該穿著正式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整齊的西裝，否則若遇見客戶，將會給人不夠專業的形象。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altLang="zh-TW" sz="2500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buNone/>
            </a:pPr>
            <a:endParaRPr lang="zh-TW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None/>
            </a:pPr>
            <a:endParaRPr lang="zh-TW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5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3AE23D-FAC0-4149-97C7-23DCC55B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</a:rPr>
              <a:t>    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在日本</a:t>
            </a:r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</a:rPr>
              <a:t>…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01E5EE-F216-41FB-9FFE-FF5517679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工作上發生失誤時，檢討的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重點是未來如何防範，並提出改善計畫</a:t>
            </a:r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，而非是否補償或給予折扣</a:t>
            </a:r>
            <a:endParaRPr lang="en-US" altLang="zh-TW" sz="32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32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用餐後會將使用過的竹筷子放回原本的紙袋中，這是為了避免收餐的服務人員碰到筷子而弄髒他們的手</a:t>
            </a:r>
            <a:endParaRPr lang="zh-TW" altLang="en-US" sz="32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13" name="Picture 2" descr="http://file01.16sucai.com/d/file/2013/0929/23e829c6de4e8333986bdd051aaca78e.jpg">
            <a:extLst>
              <a:ext uri="{FF2B5EF4-FFF2-40B4-BE49-F238E27FC236}">
                <a16:creationId xmlns:a16="http://schemas.microsoft.com/office/drawing/2014/main" id="{11D2EB25-F52E-4627-9A54-10931D6FF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b="7593"/>
          <a:stretch>
            <a:fillRect/>
          </a:stretch>
        </p:blipFill>
        <p:spPr bwMode="auto">
          <a:xfrm>
            <a:off x="7736845" y="4275400"/>
            <a:ext cx="3312368" cy="2295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42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3EEB59-8FED-4FA7-85B0-845503CF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</a:rPr>
              <a:t>   在德國</a:t>
            </a:r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</a:rPr>
              <a:t>…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624734-03E9-4E6E-A073-D1D1ED13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786" y="1825625"/>
            <a:ext cx="9407013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研究所沒有選課及點名機制，學生們能否得到學分，是由整個學期唯一的考試，也就是期末與上課教授的一對一口試來決定，促使學生真正了解所學</a:t>
            </a:r>
          </a:p>
          <a:p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B86FA043-F5A0-4ADB-BA9B-799937CAB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556" r="100000">
                        <a14:foregroundMark x1="48056" y1="32824" x2="48056" y2="32824"/>
                        <a14:foregroundMark x1="55833" y1="29008" x2="55833" y2="29008"/>
                        <a14:foregroundMark x1="68056" y1="13995" x2="68056" y2="13995"/>
                        <a14:foregroundMark x1="73611" y1="8651" x2="73611" y2="8651"/>
                        <a14:foregroundMark x1="32500" y1="17303" x2="32500" y2="17303"/>
                        <a14:foregroundMark x1="42222" y1="43257" x2="42222" y2="43257"/>
                        <a14:foregroundMark x1="56667" y1="41221" x2="56667" y2="41221"/>
                        <a14:foregroundMark x1="62500" y1="43257" x2="62500" y2="44784"/>
                        <a14:foregroundMark x1="39167" y1="49618" x2="39167" y2="49618"/>
                        <a14:foregroundMark x1="33611" y1="37405" x2="35000" y2="36641"/>
                        <a14:foregroundMark x1="40278" y1="31807" x2="41111" y2="31807"/>
                        <a14:foregroundMark x1="53333" y1="34606" x2="54167" y2="34606"/>
                        <a14:foregroundMark x1="64444" y1="35369" x2="65000" y2="37659"/>
                        <a14:foregroundMark x1="63056" y1="40967" x2="62778" y2="41730"/>
                        <a14:foregroundMark x1="54722" y1="47583" x2="54722" y2="47583"/>
                        <a14:foregroundMark x1="46944" y1="42748" x2="47500" y2="44020"/>
                        <a14:foregroundMark x1="45833" y1="63359" x2="45833" y2="63359"/>
                        <a14:foregroundMark x1="51111" y1="65394" x2="51389" y2="64631"/>
                        <a14:foregroundMark x1="51944" y1="61323" x2="51944" y2="61323"/>
                        <a14:foregroundMark x1="61944" y1="60305" x2="61944" y2="60305"/>
                        <a14:foregroundMark x1="67500" y1="64122" x2="67500" y2="64122"/>
                        <a14:foregroundMark x1="66944" y1="66412" x2="66944" y2="66412"/>
                        <a14:foregroundMark x1="34722" y1="68702" x2="34722" y2="68702"/>
                        <a14:foregroundMark x1="28056" y1="66158" x2="28056" y2="66158"/>
                        <a14:foregroundMark x1="46389" y1="51908" x2="46389" y2="51908"/>
                        <a14:foregroundMark x1="51667" y1="51654" x2="51667" y2="51654"/>
                        <a14:foregroundMark x1="48889" y1="54453" x2="48889" y2="54453"/>
                        <a14:foregroundMark x1="30833" y1="62341" x2="30833" y2="62341"/>
                        <a14:foregroundMark x1="34167" y1="64122" x2="34167" y2="64122"/>
                        <a14:foregroundMark x1="31667" y1="70992" x2="31667" y2="70992"/>
                        <a14:foregroundMark x1="70278" y1="66412" x2="70278" y2="66412"/>
                        <a14:foregroundMark x1="66389" y1="63613" x2="66389" y2="63613"/>
                        <a14:foregroundMark x1="63889" y1="66921" x2="63889" y2="66921"/>
                        <a14:foregroundMark x1="63056" y1="66667" x2="63056" y2="66667"/>
                        <a14:foregroundMark x1="61944" y1="62595" x2="61944" y2="62595"/>
                        <a14:foregroundMark x1="64167" y1="61578" x2="64167" y2="61578"/>
                        <a14:foregroundMark x1="54167" y1="73282" x2="54167" y2="73282"/>
                        <a14:foregroundMark x1="18333" y1="79644" x2="18333" y2="79644"/>
                        <a14:foregroundMark x1="26944" y1="74809" x2="26944" y2="74809"/>
                        <a14:foregroundMark x1="32222" y1="81170" x2="32222" y2="81170"/>
                        <a14:foregroundMark x1="33611" y1="76845" x2="33611" y2="76845"/>
                        <a14:foregroundMark x1="21944" y1="86005" x2="21944" y2="86005"/>
                        <a14:foregroundMark x1="43611" y1="83206" x2="43611" y2="83206"/>
                        <a14:foregroundMark x1="49722" y1="84987" x2="49722" y2="84987"/>
                        <a14:foregroundMark x1="58611" y1="84987" x2="58611" y2="84987"/>
                        <a14:foregroundMark x1="64167" y1="83969" x2="65000" y2="83461"/>
                        <a14:foregroundMark x1="68333" y1="83461" x2="67500" y2="81679"/>
                        <a14:foregroundMark x1="66944" y1="79135" x2="66944" y2="79135"/>
                        <a14:foregroundMark x1="63056" y1="78626" x2="63056" y2="78626"/>
                        <a14:foregroundMark x1="75833" y1="77608" x2="75833" y2="77608"/>
                        <a14:foregroundMark x1="71667" y1="76336" x2="71667" y2="76336"/>
                        <a14:foregroundMark x1="71667" y1="82952" x2="71667" y2="82952"/>
                        <a14:foregroundMark x1="55833" y1="76590" x2="55833" y2="76590"/>
                        <a14:foregroundMark x1="26111" y1="78880" x2="26111" y2="78880"/>
                        <a14:foregroundMark x1="31111" y1="82952" x2="31111" y2="82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03823" y="3114675"/>
            <a:ext cx="34290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3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3EEB59-8FED-4FA7-85B0-845503CF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</a:rPr>
              <a:t>   在生活中</a:t>
            </a:r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</a:rPr>
              <a:t>…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624734-03E9-4E6E-A073-D1D1ED13A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多多觀察人與人的差異性，不同的出生背景產生不同的文化</a:t>
            </a:r>
            <a:endParaRPr lang="zh-TW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「聽聲音與看角度」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>
              <a:buNone/>
            </a:pPr>
            <a:endParaRPr lang="zh-TW" altLang="zh-TW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F7AB1359-4984-42B6-8A46-F1C9F97FED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9466" y="3429000"/>
            <a:ext cx="2276327" cy="3429000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B20BDADB-40F5-421F-B6D7-8B18BDCB6976}"/>
              </a:ext>
            </a:extLst>
          </p:cNvPr>
          <p:cNvSpPr txBox="1"/>
          <p:nvPr/>
        </p:nvSpPr>
        <p:spPr>
          <a:xfrm>
            <a:off x="5978935" y="5500688"/>
            <a:ext cx="3714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900" dirty="0"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917D5EE2-7768-4CB7-B860-01D0A0179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935793" y="3429000"/>
            <a:ext cx="3911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1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形状 76"/>
          <p:cNvSpPr/>
          <p:nvPr>
            <p:custDataLst>
              <p:tags r:id="rId1"/>
            </p:custDataLst>
          </p:nvPr>
        </p:nvSpPr>
        <p:spPr>
          <a:xfrm>
            <a:off x="5514954" y="3728202"/>
            <a:ext cx="5203747" cy="253916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22860" rIns="22860">
            <a:spAutoFit/>
          </a:bodyPr>
          <a:lstStyle/>
          <a:p>
            <a:pPr defTabSz="457189">
              <a:defRPr sz="1800"/>
            </a:pPr>
            <a:endParaRPr lang="en-US" altLang="zh-CN" sz="1050" kern="0" dirty="0">
              <a:solidFill>
                <a:srgbClr val="519B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A_形状 7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14954" y="2917144"/>
            <a:ext cx="3007233" cy="72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defTabSz="309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defTabSz="309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defTabSz="309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defTabSz="309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zh-CN" altLang="en-US" sz="5867" b="1" dirty="0">
                <a:ln>
                  <a:solidFill>
                    <a:schemeClr val="bg1"/>
                  </a:solidFill>
                </a:ln>
                <a:solidFill>
                  <a:srgbClr val="519B42"/>
                </a:solidFill>
                <a:latin typeface="+mj-ea"/>
                <a:ea typeface="+mj-ea"/>
                <a:cs typeface="헤드라인A"/>
                <a:sym typeface="헤드라인A"/>
              </a:rPr>
              <a:t>感</a:t>
            </a:r>
            <a:r>
              <a:rPr lang="zh-TW" altLang="en-US" sz="5867" b="1" dirty="0">
                <a:ln>
                  <a:solidFill>
                    <a:schemeClr val="bg1"/>
                  </a:solidFill>
                </a:ln>
                <a:solidFill>
                  <a:srgbClr val="519B42"/>
                </a:solidFill>
                <a:latin typeface="+mj-ea"/>
                <a:ea typeface="+mj-ea"/>
                <a:cs typeface="헤드라인A"/>
                <a:sym typeface="헤드라인A"/>
              </a:rPr>
              <a:t>謝觀</a:t>
            </a:r>
            <a:r>
              <a:rPr lang="zh-CN" altLang="en-US" sz="5867" b="1" dirty="0">
                <a:ln>
                  <a:solidFill>
                    <a:schemeClr val="bg1"/>
                  </a:solidFill>
                </a:ln>
                <a:solidFill>
                  <a:srgbClr val="519B42"/>
                </a:solidFill>
                <a:latin typeface="+mj-ea"/>
                <a:ea typeface="+mj-ea"/>
                <a:cs typeface="헤드라인A"/>
                <a:sym typeface="헤드라인A"/>
              </a:rPr>
              <a:t>看</a:t>
            </a:r>
            <a:endParaRPr lang="zh-CN" altLang="zh-CN" sz="5867" b="1" dirty="0">
              <a:ln>
                <a:solidFill>
                  <a:schemeClr val="bg1"/>
                </a:solidFill>
              </a:ln>
              <a:solidFill>
                <a:srgbClr val="519B42"/>
              </a:solidFill>
              <a:latin typeface="+mj-ea"/>
              <a:ea typeface="+mj-ea"/>
              <a:cs typeface="헤드라인A"/>
              <a:sym typeface="헤드라인A"/>
            </a:endParaRPr>
          </a:p>
        </p:txBody>
      </p:sp>
      <p:sp>
        <p:nvSpPr>
          <p:cNvPr id="5" name="PA_任意多边形 3"/>
          <p:cNvSpPr/>
          <p:nvPr>
            <p:custDataLst>
              <p:tags r:id="rId3"/>
            </p:custDataLst>
          </p:nvPr>
        </p:nvSpPr>
        <p:spPr>
          <a:xfrm flipV="1">
            <a:off x="5514954" y="3612735"/>
            <a:ext cx="5645149" cy="61383"/>
          </a:xfrm>
          <a:custGeom>
            <a:avLst/>
            <a:gdLst>
              <a:gd name="connsiteX0" fmla="*/ 0 w 4404360"/>
              <a:gd name="connsiteY0" fmla="*/ 0 h 0"/>
              <a:gd name="connsiteX1" fmla="*/ 4404360 w 440436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04360">
                <a:moveTo>
                  <a:pt x="0" y="0"/>
                </a:moveTo>
                <a:lnTo>
                  <a:pt x="4404360" y="0"/>
                </a:lnTo>
              </a:path>
            </a:pathLst>
          </a:custGeom>
          <a:noFill/>
          <a:ln w="28575" cap="flat">
            <a:solidFill>
              <a:srgbClr val="519B4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121919" tIns="60959" rIns="121919" bIns="60959" spcCol="38100"/>
          <a:lstStyle/>
          <a:p>
            <a:pPr defTabSz="1219170" latinLnBrk="1">
              <a:defRPr/>
            </a:pPr>
            <a:endParaRPr lang="zh-CN" altLang="en-US" sz="2400" kern="0">
              <a:solidFill>
                <a:srgbClr val="519B42"/>
              </a:solidFill>
            </a:endParaRPr>
          </a:p>
        </p:txBody>
      </p:sp>
      <p:sp>
        <p:nvSpPr>
          <p:cNvPr id="6" name="PA_文本框 4"/>
          <p:cNvSpPr txBox="1"/>
          <p:nvPr>
            <p:custDataLst>
              <p:tags r:id="rId4"/>
            </p:custDataLst>
          </p:nvPr>
        </p:nvSpPr>
        <p:spPr>
          <a:xfrm>
            <a:off x="5458971" y="918901"/>
            <a:ext cx="3716295" cy="226044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67733" tIns="67733" rIns="67733" bIns="67733" spcCol="38100" anchor="ctr">
            <a:spAutoFit/>
          </a:bodyPr>
          <a:lstStyle/>
          <a:p>
            <a:pPr defTabSz="1100639" latinLnBrk="1">
              <a:defRPr/>
            </a:pPr>
            <a:r>
              <a:rPr lang="en-US" altLang="zh-CN" sz="13800" kern="0" dirty="0">
                <a:ln w="28575">
                  <a:solidFill>
                    <a:schemeClr val="bg1"/>
                  </a:solidFill>
                </a:ln>
                <a:solidFill>
                  <a:srgbClr val="519B4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202X</a:t>
            </a:r>
            <a:endParaRPr lang="zh-CN" altLang="en-US" sz="13800" kern="0" dirty="0">
              <a:ln w="28575">
                <a:solidFill>
                  <a:schemeClr val="bg1"/>
                </a:solidFill>
              </a:ln>
              <a:solidFill>
                <a:srgbClr val="519B42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PA_图片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3610" y="1791936"/>
            <a:ext cx="817626" cy="754034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210" y="2195677"/>
            <a:ext cx="1066630" cy="98367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993" y="1920240"/>
            <a:ext cx="5302961" cy="605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8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3288DEC-129D-4746-80E0-C67E613E8F65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內容清單"/>
  <p:tag name="ISPRINGCLOUDFOLDERID" val="0"/>
  <p:tag name="ISPRINGCLOUDFOLDERPATH" val="函式庫"/>
  <p:tag name="ISPRING_PLAYERS_CUSTOMIZATION" val="UEsDBBQAAgAIAGy03Ep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stNxKmd7J2s4DAAAxDwAAJwAAAHVuaXZlcnNhbC9mbGFzaF9wdWJsaXNoaW5nX3NldHRpbmdzLnhtbNVXX3PaRhB/51PcqJPHIDu1a4cReDy2GDPBQJDcJtPpeA7dgq4+3am6E4Q89dPkg/WTdE9nYwg4Fc244w4PoNXub//9do8Lzj5lgsyh0FzJtnfYPPAIyEQxLmdt7ybuvj71iDZUMiqUhLYnlUfOOo0gLyeC6zQCY1BVE4SRupWbtpcak7d8f7FYNLnOC/tWidIgvm4mKvPzAjRIA4WfC7rEL7PMQXudRoOQwImuFSsFEM4wBMltdFR0BdWp5zu1CU3uZoUqJbtQQhWkmE3a3g+n5/bzoOOgLnkG0ianOyi0YtOijHEbDxUR/wwkBT5LMfCTI48sODNp23tzZFFQ299GqbBdDtSiXChMRpp7+AwMZdRQ9+j8Gfhk9IPAidhS0ownMb4hNv+2dxnfRv3eZXg7GMZhdHsVX/ddDHsYxeGHeA+juBf3w33068JffRyF435v8O42Hg77cW/0aIUV3ShI4G9WLMDKqrJIYFWwwKRlNpGUCyTbV2XUYJCughYziFWXYxOnVGjwyO85zN6XVHCzRFYfIKvvAPJznUNixrZtbc8UJXiPcA4QA8Nerihx/HZFiZPTjdR95/0xrZ1RBtQYmqRIHpRVoQX+uuhBbarkRmr2mUyUYKuEIJsAG9AM1kYiuuOyi5qHHpliEwSmel5wKjzCDaaerIx1OdGGm2oIu+uaBLFw2IFcR1ulSFJa6I2Kr6puiZ90fh0oA/o3Vwonekr1F1UKRpaqJILfATGKYJvLDH+lQNaHiUwLlVVSHHdDtOAY3JzDAthZHUcf0UVWoiVumlyAcR7+KPlnMoGpKhAX6Bx3Esq5dvjNvYBzqvUjKH2I8ZUbkd7gMvzwyiZI2ZzKZE9w5AZkuXkOfIq5S4UuhFBYzTUIrExCSw1VfxhnlVqdNGv7Tum8arptZAWK7eYYj8PEFwmymMsS6gImVBIlxZLQBDeFthSac1VqlDiyOGj9rwJ0poTLKtQZDhs6KxgUddAODt/8eHT808np21bT/+vPL6+/aXS/PUeCWm9ufV48uZ7rWX21pP/B6Buresu2q4rMMpRtOd19/Nyvye1FEvh2we3ed9VafonrLgrPxxdXZBxGN/04atUhw0ARLFiSIpum9s9KHZvhTYztCOuojsbhz7XCwL7UmoQwqgU3rJXHuzpaY3cMjNaOgFoh4A6fuQMDt7jgGUdW/i/G86lJ+f7J/k+m87v+jbjRfqbpBFokKXb02Vjw4rffc5b3JVXMPa3uDxsXhsDfeTWzbzIueYZ1tKf76j7XOT46wCvIzleNBqJtXnM7jb8BUEsDBBQAAgAIAGy03Eo6Kj9OugIAAFgKAAAhAAAAdW5pdmVyc2FsL2ZsYXNoX3NraW5fc2V0dGluZ3MueG1slVbbTuMwEH3nK6rue8Ney0qmEpSuhNRdECDenWSaWHXsyJ6U7d+v7TjEbhua7QipnjnHc/UUordMLC4mE5JJLtUzIDJRaKvpdBOWX0/TBlGKWSYFgsCZkKqifLr49Mt9SOKQ51hyB2osZ0Mz6N3M3WcMxfv4PrcyRMhkVVOxX8tCzlKabQslG5GfDa3c16A4E1uDvPw5X64GHXCm8R6himJaXVkZR6kVaA02pB8rK2dZnKbAO0+X7jOS07v6OPsD2o5pho5289nKEK2mBcRFvrqxMowX5va4K3MrHxMQ/qKBfv1iZRDK6R5UfPndNyuDDFk39f/MSK1kYQsacz5u4juHS5qb52ejurRylmATso7OdsGXx+V6F4D81/DdE/tcleSPtq4HC8E2PeWwQNUASbpTa9OlfHto0LyPzh5qesyjifmRNhoWG8q1h/XKHvgEb0zkIcpresir5E0FyzbgEBkbesJyeeuWRYh91wUxKth5ZZ9KoOyRf0xhj5CBskc+c5bDg+D74wgOTS2p6/It9f0MGuDJUQeMGQQ1x9yH0p06q3W1to9XB7F6RYepZA4LbeN5YRXY1pHE6dqYkqOgiKA7VlBkUvy2uHTvstEkOTD4aTs9WwQZcjg1ci5Gs6jDernzxdmCkPaHoU+uPU/Q7PHrKUWkWVmZHyY9nXieeSimMNPkNMNuSgMHdS82MuA430OkiqotqBcp+Vg3QiLosdfL9n0NwUkS1IAkp6tM/CWnyi+aKgW1Ml1joLsqx8oWWLKi5OYPXxm8QX7AGLC2VCzNfYKy97kMFH4IgKqs7Ka2PbSWquHIOOyAe2ugcCkP5Ua0mdKhgbvBNWwwHDmvGTWTfln0sxIvkUB/Av9qwoouPrCMGHukqXaZRS+/28TB1dFy7haanb5wl7mzH6boZmM/LqFR2v8o/wFQSwMEFAACAAgAbLTcSrJ85P+jAwAAQg4AACYAAAB1bml2ZXJzYWwvaHRtbF9wdWJsaXNoaW5nX3NldHRpbmdzLnhtbNVXUXPaOBB+51do3OljcdJLLyljyGQSZ8KUAAWn187NTUZYC9ZFllxJhtKn/pr+sP6SrqyEhJLkzF3buxsewOvdb3e/XX020eGHXJA5aMOVbAe7zZ2AgEwV43LWDi6S02cHATGWSkaFktAOpArIYacRFeVEcJONwVp0NQRhpGkVth1k1hatMFwsFk1uCu3uKlFaxDfNVOVhocGAtKDDQtAlftllASboNBqERN50rlgpgHCGJUjuqqPizOYiCL3XhKZXM61KyY6VUJro2aQdPDk4cp8bH490wnOQrjfTQaMz2xZljLtyqBjzj0Ay4LMM697fC8iCM5u1g+d7DgW9w02UCtu3QB3KscJepL2Gz8FSRi31lz6fhQ/W3Bi8iS0lzXma4B3i2m8HJ8nluNc9iS/7gyQeX54l5z1fwxZBSfw22SIo6Sa9eBv/uvBn74bxqNftv7pMBoNe0h3eRiGja4RE4TpjETKrSp3CirDIZmU+kZQL3LVvaDRgcVsF1TNI1CnHIU6pMBCQPwuYvS6p4HaJS72DS30FUByZAlI7cmNrB1aXENzCeUAsDGe5WokXL1crsX+w1nros9+2dW+VEbWWphkuD9qq0qLwrunGbarkWmvumkyUYKuGpsiywF6ONKciINxib+nqrnUM2FMukH8Xu9ucSrvRXJpRbdY4XPHoVjnt/N5XFswfvjlvesj1N1UKRpaqJIJfAbGK4ODKHH9lQO4eDzLVKq+sghpLjOAMyJzDAthhnUTvMEVeYiRKRyHA+gzvS/6RTGCqNOICnaPIoJ0bj9/cCrigxtyC0psan/ql7/ZP4rdPXYOUzalMtwTHaUNe2B+BT7F3qTCFEArZvAOBzKS0NFDNh3FWudVps3bujM6robtBVqA4bo71eEy8keIWcllCXcCUSqKkWBKa4tk3boXmXJUGLX5ZPLT5WwX6UMJlVeoMHyiYTDPQddB2dp//svfi1/2Dl61m+OXT52ePBl3r4VBQl80L4vGDglsv6hvZ/YugR8R3I/ZU6dxtKNtIev8D5Vr4NoUkCp3s3K9gldD+HAEbx0ej4zMyiscXvWTcqjPeviJIQZrhfkzdC0WdmMFFggTHdVyHo/hNrTKQ6Vq7HY9rwQ1q9fGqjtfIC/vwjqjXKgFVeeYfAajLgucc9+x/ceAe2v1/flZ/ynl7/I3Bn8bvdd6A6jTDGf2wuf77CvVdCfsvceCvVu/hay/eUXjvX5wG2tf/93UaXwFQSwMEFAACAAgAbLTcSoITx3SWAQAAIgYAAB8AAAB1bml2ZXJzYWwvaHRtbF9za2luX3NldHRpbmdzLmpzjZTLbsIwEEX3fAVytxWiT2h3qFCpEotKZVd1YcIQIhzbsk0KRfx7M+YVO5NSzya+OrrziDzbVrs8LGHt5/bWf/v7e3j3GqDmzAquQ1006DnqzIpsBpMsB5FJYBFSIDLnwsJJ350RyplJ7zrdfKCvrRgyRdD6lKAiGgK0FFgQ4DcFrinxJ2zu0Ni+qcqopyvnlOwkSjqQriOVybln2NWrP9UeI1gVYC6gc55AYNrzp4k8Oz70MKpconLN5WasUtWZ8mSZGrWSs6b8i40GU/705R7oPvVeRoGdyKx7c5DHiUd9jGZSG7AWDnkfRxgkLPgURMW3688faGBcbyiii8xm7kgPbjCqtOYp1KbUH2CEmCy9atPsYdQ5B2u3J+5uMQJC8A2YmtXwHiMAlV7pf/xAbVSKE6mh9ZmfUKH4LJPpIXUXg+SwWLRtmt65UV/+kAVPSEVPaEE9v7xpecSgJUB31IK8Nso7puwEJUoih6JATYAFvUhcvEjw/tlm3DmeLPJyP5TrsZwDN0swE6VEWf7XpULjXK3dL1BLAwQUAAIACABstNxK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bLTcSp7BrKdoAAAAbAAAABwAAAB1bml2ZXJzYWwvbG9jYWxfc2V0dGluZ3MueG1sDcq7CsMwDEbhPU8htPe2ZYiTodAxS9IHEMlPMchSsZ3Svn29nQPfMH2T0ge5RLfAt/OVCbb5Hu0V+Lk+Tj1TqWK7qBsCmzNNYzeob6ILam2w0Fvlh7witaiYJTW5xHagux+5gC9j9wdQSwMEFAACAAgAdrjD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bLTcSrkX7vmmCAAAlSIAACkAAAB1bml2ZXJzYWwvc2tpbl9jdXN0b21pemF0aW9uX3NldHRpbmdzLnhtbK1azY7buhXe9ykIBxdogSL+/5nCcSFL9IwQW/a1NDNJi8KQLc5YGEl0JdrJXHhxgbvtpsu+QLd9gL5NF0X7Fj2kJFuSf4ZKGmcGEXm+7xwenh9STj96cQN1GzHquz/ZzKWBSRhzg+do8CuE+ivq0XAWkogwMZAfQoHtkw+V+4C5zCNOBUXMDhw7dD5UnmwvIpUYkoKQCxPLLWM0eL+iASMBex/Q0Le9CtrZ3haoRuJPpfo2kO5IWAL2ZK9IUVntTUBOyXnxFfU3dvA6ps/0/dJevTyHdBs4MpatXzck9Nzg5SB801Vx96ys50ZMZ8Q/Yxbu8Y8EagN7FhHnjfUcMJ69JJ6MBwqIoporHiggd27ksjcN3NjP5JynL0kHwHxuYxr8cwXDyFd2kG42+Oe8tGe/krCERXSz3ZQMlU1In7lbS2hJER61HUjng7hW45/rGL4krukNHTkPtTT+SeX61UyZEJWkWiwlMdGjGzj0ix480QSYlhCVz0aDGordgnpdpaf14Kk1bDVQt4UbuIc03FZh7qap3TRVmNMadbVfLVDEvCFZQdk4z9qv5mZPAXoQkZDpgUO+Dpp56exUfgW3IXge5KJBp8U/+1TrXriqhVr1dreN9w2l2Wx2kNrW6lpt3+3edJU6wrVWu9bcD3s88FC93a7fdPb1bqPdhKfRTQdYWvimg1rdVquh7Ru4AWikKEOtoe67zZt6XQFtuHej7kejYbdWQ/V6vdnS9u1OczSsIZBuAofS7HEHNrXmsNnZK0Ol3muikToajlp7rOGO2ka9Bu7UavvWcNis1Y7OPa4u667jqPRyUne+QXh2C87OHqMtH1z91TYMQdgiPgQ4IyKGTX0yG+OFOr2fmziOXpDj7TAVO/S93OghHXgLHPz3n3/9zy9/+fff/tGviudcrmQbqmQ7HLyLIyVZhwxSFOoSuGxDHLyriT+ysETX26ALzVHGzGN3BEWiMV6TPtMfB+/izigPSzuXzMrOtclvwB1Vvu2RC91SRmuxZ8phCp1TxsZM65TScdI7pZQUO6gU6EwLlTKx2EgH7+IWKgU6dFIZVYnb4k5aEEwei7Wk74MW2NxscUmGBOVsCKVtMlOMz4vx9Ha6GOq3lYEaZyXiafnrRqf3td7u/KZfTXCSTOZEGY/zXEiQtWtyXIY1n44XQIjHCwN/sioD/rs0dHpvjXUDVwbJP0oTzOb4oTLgv2Wg9/M5NqyFOdY1vNDNhTG1hF/G2MJaZfCZbtHa3hHEKNq55Atia4KgPLshQZHnOmKCl2w32BIJfdp0oujGYo5Na66rlj41KgOThuHrbwWzvWVrCJ61HSHHjewlXMKEWggRMc/LC2gX9zoEf9naBUnq227wXkb7XHnUjduFNZ2OzQU2tHSkMsCBg7TQ5prKE80VE8+BI7Sha38bfCGiTzAgxfNKk9zpt3dj+LG4IXfu89qDH/YN1swwbMmMBBJACBw8h6gzzcfpXOM+BIXIRhs7ir7Q0MkFTXbrJLh1Q51CaKpWht/iNCk3bLwbrCB0yIpJ8E2waSq3eDGcfoIYh9yclgRNP0JKfiwJ+oxNyCFsSsAM5UG/VXhG8DRMEyTNwZXN4917RfZqBTjuzZ1LtxGMcA9DmohsjEorMvGP97CPujI+k+wxJ/hZ7OCzuyNgRehIRRUUIBVrPK5+vNf/sBgp+hhrCwg0bfq4sER95PpsKCQBZcj2PMqXAaptZ2cHK4KWZGVvIR1eQcxxHSHGt18Y8+et+xOyWVKEfkjql6HhTz+8L29druqdGunDURmUwVllw97SnlnBNxrCA/6iFTIOKG+CGafyUIfMGLq0FAhDReelC4qwVwqoGyNQN4vrAhQOfq8pRWBMEw6Dou+geQDP5Qx5AI+Wo3jEQ1O3oGk/kiU/xUqAxXbHu3Z+p/ldwyNwrTvs9pI8UUgXj9i7uCFCDRTbL7PLmZabK1GWbo3BcAM4n+O+Cqye6/OzuBzt/QSnrojLSm49j3TrOSKHPfdFlBbw89Ynp/38KaS+GPXsKI3ruLj9/jsNiZc4j/XOyjUiEytz9W6hKoaK+fmQZ5Unj4MY5ZaNLXMxVoacAYLVt9lqDYX1iZ/a5bni852GRwrwJe41iR2u1v/6+e/yNAV74lGUjP6uLA+kIK9a+MD3R4MyEv1JgsdShnmoeJAEJsfjFCp/WrZ0CJP/ywHUjpuBT33+wkJKNQRiso2KZSnq3QRi1RShSbfhSqp/Z0kmyvwjlB9xcqsMJnb4AuXLotQrSyQ8z2OTlbbheGHZMs8NSEn4d/cDvnhLny0UTRM3OchRz129xE3QgeNo8tIGeXClK8Gn3ikG1MgCJXFcVp5TtJi0HEFJiJ+PBWF3tuMcBo7XY7h+0y3L3bYDFlJvxt9TnL6YAwH+WgXCeMBCfkFLn7IS0Zp+SfZuIL7m6lezQ0XRGdgw4wezhDI/VpSe89xxsrzJSFHwgXpQndV4ORnq/HgRpapD8R4vq+AwdmI5HJqTqYzpx8GivEG+shP5zGBR3uQtawqn9FObilNZaPpyZWiH2XGZvQMZEogqlSpLH/NC3IQxf8sWZVaSDOQlfeqQgei9luuTJJ/5WNbi6gWT+8HhFDHhmOWrmdxKChPH+K1eD+C++Cb2cnSLdUAOZn0tns+lQCJzLgfit8FFZ8SjiL1uyIcKnP/t1ZqX+qiCEo4PFe7O45dJ53CbtKDxelYK6Yt6Lsp5KVzAq3gGEX93fRVC42S/DupXT9zUr17boH5Ce3n/gq2/JCGGEHBJGpv5saz0On2v8SCOhXnYhcksnq2BOoB7SorJDOSiShyq0lSJH7Lz/tZjrkd2JC1UmYGMa66vvh9BalyPbIWNyRPLxnYyUjoFkkp3DMSsdH7iIkxci/KVMztRMuOYvYzE6s+UKrlulFZpHu1Z0XggF7dnlIHsJf/3q9k2CyXq5Juy4hhAge/i/zz5H1BLAwQUAAIACABstNxK/hNogDYJAAAeFwAAFwAAAHVuaXZlcnNhbC91bml2ZXJzYWwucG5n7Zh9VNJZGsevU01vUzmT5Wap1WzZ1Ja7leXLgEcTrSk1UtMxgYq1fInUDF9AtM3ZMk2cnXazyHSVAg3FCBUFgXYrPVbGGAIlCrNqoiA4DiAq/mDBXv7fc/ZP/vid3+e+PPd57u/e5/uc87t2NCJsxTK3ZQCAFYcOhhwDYAECgM/ql3xu6/mat/aw7eWUeSwsGDBfbRizNRaeDQoPAoBVtnzu1CJbe2n6we8zAVj5xP44dabV/hmAtexDIUHROWjtAKxsg2TtFaQ1NTj4xu2Xm4NDbh788eAGZ2dn36ALp5d+eWn149t31728OvJoJ05X3XR2FtvxpFWBv7eFw2M8j6KvH/s2aqCbX5LYng/NDtKr8rnTk52eSsLU+DoAHhMb19MJdO5Zd2tIj7dwbrfuCwAe7pcEwhShPS/KvTtXOAEw9cB/FOfCz9Wf6bfFenLiwVWdhKimLbYPMQmjCpOyIBC+xGaXLTlgoi22zTlWtBmAjZRtnwFQc82BDnSgAx3oQAc60IEOdKADHfj/xz4+pgAy2pob//E/L3B3DaIRzefmzE1PPntydZW3TiksmPzXYs/0yxQ2hUd5QnmRTHYCrZX4bv+GLoWrUV/uLZgevNeMxZ0wGyxiltLWJXzRrO9CGgaflZSsCpxLnzvlh+pO7B7bKwOgQjWjV/Hm3pEa3DX9tEy0ZB8xgS3LJLycqVIPbyMYRnumF1wQUMTJTCfgi4L+nSuaODNrEEd26m1TxQLiUZE2HBPt61ecsIWb60MXJywA6RQCUVK4eFWHj6zyiEpAmXp7g0BO+63holdYj+FABun9nNn+riZp352x/lgxnBglMl7UqZwR2U/tMW1ohKfubmBPJflbJU0ixQbzzANsUU3AaUoqAOSotPt9elVRC80vLtw8juSXnve3Rl37OMpWea+9dSTzoc0pY7ZvMnllxKZiXdF88ONdN7yGZlNEtFy74VsxPbIz11da8BWiKu+3rmexGJJRWo7Jz53sCfOENJNcq14UaJWR+JG4EwTrIRjabNIafRs8G+WkdhHcPP4aJxVGSqFXf+r2ASD2MFSQFJHJsnllE1YkqFK5aT7FcMv0UElVgWXmtNsaGB9V6pk//R+M+XhOb632eQzVoxEyTxEqpGUyLVyhkTVajZ4SbvesKdmwT0UZcQOXGCiVhsMRDu/SeHdxhEWNmBEZlyVtukqOUruqSde5fF2UOs74JlEjYRyxe/a7l3/Tv9MosKwzBz+pLlnoU4AnElnV5BMmWTxx4Kymoi1JNpPX0xCKDENA36+O90IVSOMK74Xi2LoTN6KxAUhSAdSmUFqliavltqD6aJ0cZX7A+T0QtDU8cwV4/E7N/r2Yq44rL11ZiC9tdRdVwgJyKtAiqT+nY6r4OOYPreN3w2Nvj2B9tJkHy/BQO6rQRMhxM+YswpbicZi/RFNVQw9YKHGVul/kOhDvgvPCGrv3K9tJ9cu5HVk8eXGNm9yL1KeizXsb500I1sui6bUspt+OK1IzobSVuWfHSbQgb2bKQr7tpsloUZfrfKSMPzanlS6j4uXY8MxH9o8Qdhej5KAKPdkeOpK6fcd1/2WcSZmeKOm/S0WvF1ckvJPWjD7K+UbumlCqHT5X9aMWkg9NrW4ZyDfnDOgKhJiH0GA/fAwyad9Y6lW37AfxNjxP3t9E1jD244m8UBy0HEKflbamwN7ERkqBGtxRHM++nhxxXAy/Wk8V5fI+VzLLvMX6N/I01UPDnOJpPCGmsTQ5grm52CLgW8ykdkI1U15v7q1izK6icvxk9gv/kmbsrUvpHeRLL9/H0pnneof4ofVGdONqjtyQQWMxI83qYwUeddRT5pvcjxsNvZsKncPn4xPpsg4+jdlJR5oaO9XO9Sx0bnyDPgCW7/5+t7WpOdDLCI1oDSRLq9JgDcurMfVi+H6cPV3OiAnq6PJSy0+X0F9n/dxb63OaVJlE2hGnxKQ+kxDW1GIfWMY5r8I1g5+cQv0kBb6yHNFDqEwk/u0kSZ4AE8Cls8q28UnNrZHh7Zy1CGhYFidkUbfWY5JQz2FS7WwDDvqhKftLBGTy+OTYNKH0nD9e9Dd9zPWc1Kfo7PML/tlR/VcSxq/u6GjJInlaUsCzvV6M5KoDKYZcQx+RR4NnwRKCYqiyGY2qLl40Ud0WEMPfR/Nre96AQI4FM5FeGO5GmWus8JeUr4g8t2YtoR0vz2e1KOjoUdL119aIQDSH4z392vsHNxJmgu3R2OCUTbYrwy0SZJQNUdQufOYdjx1iN5byUBM01cYgi6U7IvDEvpE4cUU9jbSyrkfFQo/VZXznYuQ9JpQmUMnNKG8hY9sDWcder9g2ybbtMdc0C2W3nrOw9DA+4CjjkCmvUzfLXty4P0jXKdXb1J2aLFgQnggL5TsTqgQTj7BrkQtBOs8DnufLZJBjqNIMMTaxuMY4EOm+zCeFxEN5ni8biC1KMVAMCeK8+RhYlpeQtsenBdlUiWUY07sjuxFjzcSq7AaV+c07VAiSv5U24zsspRa9tV+sBJ2EEWvNmxvc0Pw74fYIGqaiPH5YBrkfxpt3a/LXLCVZDS8sUUf07/WDqc3r5dHVFgFIH90c1H1oQIE2jA7Vp60bn+Gf39hC2NmbeppSdiCkx/296vGuWTE95iRKiV2lYaTZixUln3R6JdFWsFoFfexkD1tqEKdGe6gZHuQtH8X41Xx9kKLDP0h1S1umcp/s48qduZODz5rhGIPg9shJHy07VlQV6Kn6xaVmlDyfkkOSs9/R8FKPcJXQZk31iqy8rirYjrwYdsSuHclq9hZxfGoaLRNjE/pufGBYk79f8U+7DitufqhjA3irFZGNIl054z8Rg9uj5bmqLNaiXZkXXO73mnDcrueLwEGOSeTqzs7q11P4lXICma6Hy7qQf5/a1JKtRX1bB8CY+onJVio9eFn9Ggr/1dhWQdwpzfC27cbCcejRMK7WL881cjsA5hPsSm7WkUBrVMUaBACAuKkYgEtJNUsAKNo6j6Z8s5Yz6WRDPsODazJPCMtW2Qr/OMr4M19omU3Nc/7wdxc1B0vYaRt5Hb1YkrMe4WOrL2UZB+x2dZaxyUgXybStZHkr2nP36BYC8KuAoajTzVhbW6c9b8aqfsV/wb5s8w8OISJCmMEnL/8XUEsDBBQAAgAIAGy03EptURk7SgAAAGoAAAAbAAAAdW5pdmVyc2FsL3VuaXZlcnNhbC5wbmcueG1ss7GvyM1RKEstKs7Mz7NVMtQzULK34+WyKShKLctMLVeoAIoZ6RlAgJJCJSq3PDOlJMNWycLQGCGWkZqZnlFiq2RmaAAX1AcaCQBQSwECAAAUAAIACABstNxKWn+5mToEAADhDgAAHQAAAAAAAAABAAAAAAAAAAAAdW5pdmVyc2FsL2NvbW1vbl9tZXNzYWdlcy5sbmdQSwECAAAUAAIACABstNxKmd7J2s4DAAAxDwAAJwAAAAAAAAABAAAAAAB1BAAAdW5pdmVyc2FsL2ZsYXNoX3B1Ymxpc2hpbmdfc2V0dGluZ3MueG1sUEsBAgAAFAACAAgAbLTcSjoqP066AgAAWAoAACEAAAAAAAAAAQAAAAAAiAgAAHVuaXZlcnNhbC9mbGFzaF9za2luX3NldHRpbmdzLnhtbFBLAQIAABQAAgAIAGy03EqyfOT/owMAAEIOAAAmAAAAAAAAAAEAAAAAAIELAAB1bml2ZXJzYWwvaHRtbF9wdWJsaXNoaW5nX3NldHRpbmdzLnhtbFBLAQIAABQAAgAIAGy03EqCE8d0lgEAACIGAAAfAAAAAAAAAAEAAAAAAGgPAAB1bml2ZXJzYWwvaHRtbF9za2luX3NldHRpbmdzLmpzUEsBAgAAFAACAAgAbLTcShra6juqAAAAHwEAABoAAAAAAAAAAQAAAAAAOxEAAHVuaXZlcnNhbC9pMThuX3ByZXNldHMueG1sUEsBAgAAFAACAAgAbLTcSp7BrKdoAAAAbAAAABwAAAAAAAAAAQAAAAAAHRIAAHVuaXZlcnNhbC9sb2NhbF9zZXR0aW5ncy54bWxQSwECAAAUAAIACAB2uMNEzoIJN+wCAACICAAAFAAAAAAAAAABAAAAAAC/EgAAdW5pdmVyc2FsL3BsYXllci54bWxQSwECAAAUAAIACABstNxKuRfu+aYIAACVIgAAKQAAAAAAAAABAAAAAADdFQAAdW5pdmVyc2FsL3NraW5fY3VzdG9taXphdGlvbl9zZXR0aW5ncy54bWxQSwECAAAUAAIACABstNxK/hNogDYJAAAeFwAAFwAAAAAAAAAAAAAAAADKHgAAdW5pdmVyc2FsL3VuaXZlcnNhbC5wbmdQSwECAAAUAAIACABstNxKbVEZO0oAAABqAAAAGwAAAAAAAAABAAAAAAA1KAAAdW5pdmVyc2FsL3VuaXZlcnNhbC5wbmcueG1sUEsFBgAAAAALAAsASQMAALgoAAAAAA=="/>
  <p:tag name="ISPRING_PRESENTATION_TITLE" val="15-2017绿色小清新工作总结汇报商务通用PPT"/>
  <p:tag name="ISPRING_RESOURCE_PATHS_HASH_PRESENTER" val="fa682c45686aba1fba5ab27764c9a59d30e3ef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644">
      <a:dk1>
        <a:sysClr val="windowText" lastClr="000000"/>
      </a:dk1>
      <a:lt1>
        <a:sysClr val="window" lastClr="FFFFFF"/>
      </a:lt1>
      <a:dk2>
        <a:srgbClr val="519B42"/>
      </a:dk2>
      <a:lt2>
        <a:srgbClr val="E7E6E6"/>
      </a:lt2>
      <a:accent1>
        <a:srgbClr val="2F7424"/>
      </a:accent1>
      <a:accent2>
        <a:srgbClr val="519B42"/>
      </a:accent2>
      <a:accent3>
        <a:srgbClr val="2F7424"/>
      </a:accent3>
      <a:accent4>
        <a:srgbClr val="519B42"/>
      </a:accent4>
      <a:accent5>
        <a:srgbClr val="2F7424"/>
      </a:accent5>
      <a:accent6>
        <a:srgbClr val="519B42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267</Words>
  <Application>Microsoft Office PowerPoint</Application>
  <PresentationFormat>寬螢幕</PresentationFormat>
  <Paragraphs>26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微软雅黑</vt:lpstr>
      <vt:lpstr>微軟正黑體</vt:lpstr>
      <vt:lpstr>Arial</vt:lpstr>
      <vt:lpstr>Arial Black</vt:lpstr>
      <vt:lpstr>Calibri</vt:lpstr>
      <vt:lpstr>Impact</vt:lpstr>
      <vt:lpstr>Wingdings 3</vt:lpstr>
      <vt:lpstr>Office 主题</vt:lpstr>
      <vt:lpstr>PowerPoint 簡報</vt:lpstr>
      <vt:lpstr>  Chapter 3 文化    </vt:lpstr>
      <vt:lpstr>    在日本…</vt:lpstr>
      <vt:lpstr>   在德國…</vt:lpstr>
      <vt:lpstr>   在生活中…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Helen Peng</cp:lastModifiedBy>
  <cp:revision>43</cp:revision>
  <dcterms:created xsi:type="dcterms:W3CDTF">2015-05-05T08:02:14Z</dcterms:created>
  <dcterms:modified xsi:type="dcterms:W3CDTF">2020-06-28T11:32:46Z</dcterms:modified>
</cp:coreProperties>
</file>